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5D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0"/>
    <p:restoredTop sz="94645"/>
  </p:normalViewPr>
  <p:slideViewPr>
    <p:cSldViewPr snapToGrid="0">
      <p:cViewPr varScale="1">
        <p:scale>
          <a:sx n="118" d="100"/>
          <a:sy n="118" d="100"/>
        </p:scale>
        <p:origin x="216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DE0888-7B00-4A70-A85A-20BC8E9688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BFDB4DC-229E-4325-ADDA-3EADC9833594}">
      <dgm:prSet/>
      <dgm:spPr/>
      <dgm:t>
        <a:bodyPr/>
        <a:lstStyle/>
        <a:p>
          <a:r>
            <a:rPr lang="en-US" dirty="0"/>
            <a:t>Hybrid romance/investment fraud scheme originating from SE Asia</a:t>
          </a:r>
        </a:p>
      </dgm:t>
    </dgm:pt>
    <dgm:pt modelId="{7D747D58-CA64-4F6E-A7D1-FA12082F98CF}" type="parTrans" cxnId="{610CF81C-301E-47AC-AD4C-71158A610AFE}">
      <dgm:prSet/>
      <dgm:spPr/>
      <dgm:t>
        <a:bodyPr/>
        <a:lstStyle/>
        <a:p>
          <a:endParaRPr lang="en-US"/>
        </a:p>
      </dgm:t>
    </dgm:pt>
    <dgm:pt modelId="{C4458F83-D47D-4036-8263-0E46B1D38251}" type="sibTrans" cxnId="{610CF81C-301E-47AC-AD4C-71158A610AFE}">
      <dgm:prSet/>
      <dgm:spPr/>
      <dgm:t>
        <a:bodyPr/>
        <a:lstStyle/>
        <a:p>
          <a:endParaRPr lang="en-US"/>
        </a:p>
      </dgm:t>
    </dgm:pt>
    <dgm:pt modelId="{F79FAFBE-2E72-4B02-AA5B-EFB094362FBF}">
      <dgm:prSet/>
      <dgm:spPr/>
      <dgm:t>
        <a:bodyPr/>
        <a:lstStyle/>
        <a:p>
          <a:r>
            <a:rPr lang="en-US"/>
            <a:t>Usually involves cryptocurrency and a fake investment app or website</a:t>
          </a:r>
        </a:p>
      </dgm:t>
    </dgm:pt>
    <dgm:pt modelId="{63477C8C-4CAA-4CA1-8B96-9678B014E2B1}" type="parTrans" cxnId="{5D17CF84-5080-4562-9594-3FF2B5690B61}">
      <dgm:prSet/>
      <dgm:spPr/>
      <dgm:t>
        <a:bodyPr/>
        <a:lstStyle/>
        <a:p>
          <a:endParaRPr lang="en-US"/>
        </a:p>
      </dgm:t>
    </dgm:pt>
    <dgm:pt modelId="{EDEA3E32-07DC-4B2A-A44A-0A9AF2DA1415}" type="sibTrans" cxnId="{5D17CF84-5080-4562-9594-3FF2B5690B61}">
      <dgm:prSet/>
      <dgm:spPr/>
      <dgm:t>
        <a:bodyPr/>
        <a:lstStyle/>
        <a:p>
          <a:endParaRPr lang="en-US"/>
        </a:p>
      </dgm:t>
    </dgm:pt>
    <dgm:pt modelId="{2CF7D981-4F1C-4935-A8A0-033F626EA202}">
      <dgm:prSet/>
      <dgm:spPr/>
      <dgm:t>
        <a:bodyPr/>
        <a:lstStyle/>
        <a:p>
          <a:r>
            <a:rPr lang="en-US"/>
            <a:t>Name refers to “fattening up” of a pig before slaughter</a:t>
          </a:r>
        </a:p>
      </dgm:t>
    </dgm:pt>
    <dgm:pt modelId="{517C0145-57D8-4C14-8F34-DBB80B1F1B58}" type="parTrans" cxnId="{FFAFB35A-E110-4659-93AD-80D094085B6B}">
      <dgm:prSet/>
      <dgm:spPr/>
      <dgm:t>
        <a:bodyPr/>
        <a:lstStyle/>
        <a:p>
          <a:endParaRPr lang="en-US"/>
        </a:p>
      </dgm:t>
    </dgm:pt>
    <dgm:pt modelId="{93542E38-A3D6-46CA-82DA-C5E828563185}" type="sibTrans" cxnId="{FFAFB35A-E110-4659-93AD-80D094085B6B}">
      <dgm:prSet/>
      <dgm:spPr/>
      <dgm:t>
        <a:bodyPr/>
        <a:lstStyle/>
        <a:p>
          <a:endParaRPr lang="en-US"/>
        </a:p>
      </dgm:t>
    </dgm:pt>
    <dgm:pt modelId="{A5A4D77F-69BA-6C43-A251-4DCB40AC6B0A}" type="pres">
      <dgm:prSet presAssocID="{97DE0888-7B00-4A70-A85A-20BC8E968895}" presName="linear" presStyleCnt="0">
        <dgm:presLayoutVars>
          <dgm:animLvl val="lvl"/>
          <dgm:resizeHandles val="exact"/>
        </dgm:presLayoutVars>
      </dgm:prSet>
      <dgm:spPr/>
    </dgm:pt>
    <dgm:pt modelId="{951F1E98-4282-8D49-A975-F88BE0C0AD96}" type="pres">
      <dgm:prSet presAssocID="{9BFDB4DC-229E-4325-ADDA-3EADC983359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170BD83-5F76-054D-A091-67A119224BB1}" type="pres">
      <dgm:prSet presAssocID="{C4458F83-D47D-4036-8263-0E46B1D38251}" presName="spacer" presStyleCnt="0"/>
      <dgm:spPr/>
    </dgm:pt>
    <dgm:pt modelId="{9AF1685D-53DB-C34C-8020-DB636FC0BA7A}" type="pres">
      <dgm:prSet presAssocID="{F79FAFBE-2E72-4B02-AA5B-EFB094362FB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FA6F605-E45E-1B4F-B86C-6F83A0AE279A}" type="pres">
      <dgm:prSet presAssocID="{EDEA3E32-07DC-4B2A-A44A-0A9AF2DA1415}" presName="spacer" presStyleCnt="0"/>
      <dgm:spPr/>
    </dgm:pt>
    <dgm:pt modelId="{5E7F4DA6-8D78-7A4F-A3C2-F9410CB220DE}" type="pres">
      <dgm:prSet presAssocID="{2CF7D981-4F1C-4935-A8A0-033F626EA20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7BA9401-EEF4-8F4E-AE04-B852D9C60EC6}" type="presOf" srcId="{F79FAFBE-2E72-4B02-AA5B-EFB094362FBF}" destId="{9AF1685D-53DB-C34C-8020-DB636FC0BA7A}" srcOrd="0" destOrd="0" presId="urn:microsoft.com/office/officeart/2005/8/layout/vList2"/>
    <dgm:cxn modelId="{610CF81C-301E-47AC-AD4C-71158A610AFE}" srcId="{97DE0888-7B00-4A70-A85A-20BC8E968895}" destId="{9BFDB4DC-229E-4325-ADDA-3EADC9833594}" srcOrd="0" destOrd="0" parTransId="{7D747D58-CA64-4F6E-A7D1-FA12082F98CF}" sibTransId="{C4458F83-D47D-4036-8263-0E46B1D38251}"/>
    <dgm:cxn modelId="{FE80B151-E810-3148-9BB7-FE7AD01062E3}" type="presOf" srcId="{2CF7D981-4F1C-4935-A8A0-033F626EA202}" destId="{5E7F4DA6-8D78-7A4F-A3C2-F9410CB220DE}" srcOrd="0" destOrd="0" presId="urn:microsoft.com/office/officeart/2005/8/layout/vList2"/>
    <dgm:cxn modelId="{28DDC752-48EC-F242-B13A-34F9309D053A}" type="presOf" srcId="{9BFDB4DC-229E-4325-ADDA-3EADC9833594}" destId="{951F1E98-4282-8D49-A975-F88BE0C0AD96}" srcOrd="0" destOrd="0" presId="urn:microsoft.com/office/officeart/2005/8/layout/vList2"/>
    <dgm:cxn modelId="{FFAFB35A-E110-4659-93AD-80D094085B6B}" srcId="{97DE0888-7B00-4A70-A85A-20BC8E968895}" destId="{2CF7D981-4F1C-4935-A8A0-033F626EA202}" srcOrd="2" destOrd="0" parTransId="{517C0145-57D8-4C14-8F34-DBB80B1F1B58}" sibTransId="{93542E38-A3D6-46CA-82DA-C5E828563185}"/>
    <dgm:cxn modelId="{5D17CF84-5080-4562-9594-3FF2B5690B61}" srcId="{97DE0888-7B00-4A70-A85A-20BC8E968895}" destId="{F79FAFBE-2E72-4B02-AA5B-EFB094362FBF}" srcOrd="1" destOrd="0" parTransId="{63477C8C-4CAA-4CA1-8B96-9678B014E2B1}" sibTransId="{EDEA3E32-07DC-4B2A-A44A-0A9AF2DA1415}"/>
    <dgm:cxn modelId="{030398A0-06DE-F640-A698-ADAB10AEF0F0}" type="presOf" srcId="{97DE0888-7B00-4A70-A85A-20BC8E968895}" destId="{A5A4D77F-69BA-6C43-A251-4DCB40AC6B0A}" srcOrd="0" destOrd="0" presId="urn:microsoft.com/office/officeart/2005/8/layout/vList2"/>
    <dgm:cxn modelId="{4E1C06FB-8225-6340-B7E8-CA13FEF74DD6}" type="presParOf" srcId="{A5A4D77F-69BA-6C43-A251-4DCB40AC6B0A}" destId="{951F1E98-4282-8D49-A975-F88BE0C0AD96}" srcOrd="0" destOrd="0" presId="urn:microsoft.com/office/officeart/2005/8/layout/vList2"/>
    <dgm:cxn modelId="{F85C089A-A4A1-174F-8E36-5452BF87D449}" type="presParOf" srcId="{A5A4D77F-69BA-6C43-A251-4DCB40AC6B0A}" destId="{0170BD83-5F76-054D-A091-67A119224BB1}" srcOrd="1" destOrd="0" presId="urn:microsoft.com/office/officeart/2005/8/layout/vList2"/>
    <dgm:cxn modelId="{B8E297FA-CC0B-D649-B6A6-908DDEBBE18E}" type="presParOf" srcId="{A5A4D77F-69BA-6C43-A251-4DCB40AC6B0A}" destId="{9AF1685D-53DB-C34C-8020-DB636FC0BA7A}" srcOrd="2" destOrd="0" presId="urn:microsoft.com/office/officeart/2005/8/layout/vList2"/>
    <dgm:cxn modelId="{EB6DD542-529F-A84E-A794-35D96F50E42E}" type="presParOf" srcId="{A5A4D77F-69BA-6C43-A251-4DCB40AC6B0A}" destId="{8FA6F605-E45E-1B4F-B86C-6F83A0AE279A}" srcOrd="3" destOrd="0" presId="urn:microsoft.com/office/officeart/2005/8/layout/vList2"/>
    <dgm:cxn modelId="{9B12A82C-2F08-6C43-A995-35A660D71AAF}" type="presParOf" srcId="{A5A4D77F-69BA-6C43-A251-4DCB40AC6B0A}" destId="{5E7F4DA6-8D78-7A4F-A3C2-F9410CB220D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F1E98-4282-8D49-A975-F88BE0C0AD96}">
      <dsp:nvSpPr>
        <dsp:cNvPr id="0" name=""/>
        <dsp:cNvSpPr/>
      </dsp:nvSpPr>
      <dsp:spPr>
        <a:xfrm>
          <a:off x="0" y="574366"/>
          <a:ext cx="5704115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Hybrid romance/investment fraud scheme originating from SE Asia</a:t>
          </a:r>
        </a:p>
      </dsp:txBody>
      <dsp:txXfrm>
        <a:off x="50489" y="624855"/>
        <a:ext cx="5603137" cy="933302"/>
      </dsp:txXfrm>
    </dsp:sp>
    <dsp:sp modelId="{9AF1685D-53DB-C34C-8020-DB636FC0BA7A}">
      <dsp:nvSpPr>
        <dsp:cNvPr id="0" name=""/>
        <dsp:cNvSpPr/>
      </dsp:nvSpPr>
      <dsp:spPr>
        <a:xfrm>
          <a:off x="0" y="1683526"/>
          <a:ext cx="5704115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Usually involves cryptocurrency and a fake investment app or website</a:t>
          </a:r>
        </a:p>
      </dsp:txBody>
      <dsp:txXfrm>
        <a:off x="50489" y="1734015"/>
        <a:ext cx="5603137" cy="933302"/>
      </dsp:txXfrm>
    </dsp:sp>
    <dsp:sp modelId="{5E7F4DA6-8D78-7A4F-A3C2-F9410CB220DE}">
      <dsp:nvSpPr>
        <dsp:cNvPr id="0" name=""/>
        <dsp:cNvSpPr/>
      </dsp:nvSpPr>
      <dsp:spPr>
        <a:xfrm>
          <a:off x="0" y="2792686"/>
          <a:ext cx="5704115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Name refers to “fattening up” of a pig before slaughter</a:t>
          </a:r>
        </a:p>
      </dsp:txBody>
      <dsp:txXfrm>
        <a:off x="50489" y="2843175"/>
        <a:ext cx="5603137" cy="933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32116-7D0A-564A-BDC0-47664FFA2E02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E6090-6FCB-6143-A2C8-1701D9320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95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A6A15-6E39-4FFA-B5DC-89EB633E6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0" y="1371600"/>
            <a:ext cx="8127574" cy="273644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69311-3201-45EC-B973-82EC27DA5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300" y="4299358"/>
            <a:ext cx="8127574" cy="1187042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AE4B9-EDEF-4A2C-B464-332C5C624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3570-5CD9-414D-A685-915D47352DFF}" type="datetime1">
              <a:rPr lang="en-US" smtClean="0"/>
              <a:t>10/17/25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4C951-4861-4549-8E72-CEECA89E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E1401-5637-41BC-AC21-89105645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27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D0E6-AD36-493C-9DC3-5ACC2059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8915402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B8558-FA83-4F6C-A6D1-2DF9D3F74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38299" y="2057399"/>
            <a:ext cx="8915401" cy="41148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DE619-0CC6-4480-ABDE-277D36BD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A4EC-A59A-5F43-9AAC-A24CECC38380}" type="datetime1">
              <a:rPr lang="en-US" smtClean="0"/>
              <a:t>10/17/25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791E6-BE35-4ECA-8AD1-E8EC09B8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94606-B928-42D6-85CC-9576F60E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3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F18D8A-5002-491C-922A-E9624E2DB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882C6-2BE9-4E25-B8BB-A2346A2B0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BEFF9-B3BC-4C07-BF6C-2E3C91B5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88F1-2505-E74D-BE08-3CFBA68BB7A9}" type="datetime1">
              <a:rPr lang="en-US" smtClean="0"/>
              <a:t>10/17/25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F4CF6-CDF1-4AFD-8319-71FD4FED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1A026-57F4-47F7-B4F0-E0D48E01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0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B3747-9ADB-4FCC-89CE-6E84D134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EC9C6-5D7D-4249-8820-D4C99D0AE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13345B-6B8B-3014-A183-CA22BF6C5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7CC9-9A6B-EA46-A98C-E29A954DF62D}" type="datetime1">
              <a:rPr lang="en-US" smtClean="0"/>
              <a:t>10/17/25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57035C-294F-F385-6E92-1DC82BFC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F0120-0FCA-30B1-5F61-029B3D2F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5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DCB1D-064E-46DE-B533-7CDA331E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2748406"/>
            <a:ext cx="8115300" cy="273799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222C0-D002-4A94-BAFF-FD1A1CCA6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1371600"/>
            <a:ext cx="8115300" cy="133327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E7D7E-EC9F-4AA5-A559-EF556C6A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230C-4E63-BA46-AB97-4BD261FA4647}" type="datetime1">
              <a:rPr lang="en-US" smtClean="0"/>
              <a:t>10/17/25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7A8EE-88C1-400C-A23F-656DC76B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245A4-F9C6-44E9-929F-78C657C8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08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F34F-B65E-4FA0-87E8-8890F482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9382348" cy="1371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25A67-10CA-4531-93E1-39892C087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8297" y="2057400"/>
            <a:ext cx="4553103" cy="41250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2BE36-0CAF-4D92-9AC2-9249276B9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0" y="2057400"/>
            <a:ext cx="4543647" cy="4125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36479-3B04-43BD-9B59-DBF6CA2B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2A04-C730-8A4F-A350-034F445726D9}" type="datetime1">
              <a:rPr lang="en-US" smtClean="0"/>
              <a:t>10/17/25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D4449-57DB-41D2-B49E-694E7C13F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0CC2C-E50B-47D2-B62F-D5C4C9CD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85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530B-D0F2-4FC4-A10F-1E54EF82C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755118"/>
            <a:ext cx="9378304" cy="12227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8865C-9D06-4FA3-BA3D-7187BB41B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2034147"/>
            <a:ext cx="4529391" cy="681591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56570-8F97-4B7E-A805-96925AC47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8300" y="2748405"/>
            <a:ext cx="4529391" cy="34412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57EF54-F63F-4730-99EE-0E472578F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7213" y="2034147"/>
            <a:ext cx="4529391" cy="681591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8453E-B012-4889-9F49-E1351532A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7213" y="2748405"/>
            <a:ext cx="4529391" cy="34412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9FC47A-8514-4C98-B1BE-FF6CC666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FA5A-C713-5E4C-BB9C-E8CABCBC1F98}" type="datetime1">
              <a:rPr lang="en-US" smtClean="0"/>
              <a:t>10/17/25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4301A-D375-4163-9488-27A9CDC6F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6105-4A37-4D4B-9BE8-715FB732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007F-6649-4D23-8869-C1CC29D0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8B85A1-41F9-4BC1-9C40-3E5D5C04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5683-B50B-3843-865C-91F14C641C9F}" type="datetime1">
              <a:rPr lang="en-US" smtClean="0"/>
              <a:t>10/17/25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23774-EAA9-47ED-87EF-EE2B29A2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26550-DD4D-45E2-8916-8314C5D0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1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5FACD-1A4D-49F3-8EA8-21B5C1A6A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CAF7-C0E1-0C4D-AC5E-0C949AD293DF}" type="datetime1">
              <a:rPr lang="en-US" smtClean="0"/>
              <a:t>10/17/25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FD9DD-0E4E-4C36-AF85-B3EAD7FE6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6F4C8-14FA-4405-85EE-ABF53FB0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87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E7C28-5DEE-493D-ABAD-38E4F2D7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621" y="1085481"/>
            <a:ext cx="3651180" cy="165771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E79C5-E567-4F12-96B8-8BBEAE3D8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0" y="1132676"/>
            <a:ext cx="5289480" cy="4728374"/>
          </a:xfrm>
        </p:spPr>
        <p:txBody>
          <a:bodyPr/>
          <a:lstStyle>
            <a:lvl1pPr>
              <a:lnSpc>
                <a:spcPct val="110000"/>
              </a:lnSpc>
              <a:defRPr sz="3200"/>
            </a:lvl1pPr>
            <a:lvl2pPr>
              <a:lnSpc>
                <a:spcPct val="110000"/>
              </a:lnSpc>
              <a:defRPr sz="2800"/>
            </a:lvl2pPr>
            <a:lvl3pPr>
              <a:lnSpc>
                <a:spcPct val="110000"/>
              </a:lnSpc>
              <a:defRPr sz="24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3DF7F-0B5C-40CE-A65F-779FA7EFB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5621" y="2748406"/>
            <a:ext cx="3651180" cy="3112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2248C-1826-4833-9592-383B5873A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2E91-D3BD-274B-9E49-30068AA15505}" type="datetime1">
              <a:rPr lang="en-US" smtClean="0"/>
              <a:t>10/17/25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219DC-2646-42AD-897A-EB765DCB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238D7-4EEA-475B-B1CA-C44B89BE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14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D65BE-C907-4660-A586-71C6A1D1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085481"/>
            <a:ext cx="3657600" cy="165771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C8A9-67DF-419C-B2FC-3A879CCEF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6900" y="1061885"/>
            <a:ext cx="5331069" cy="47755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A94A1-3058-402A-9C3F-2F210D91D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2748406"/>
            <a:ext cx="3657600" cy="3112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3CA50-C8D8-4F83-B2F6-BCE82586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17F6-592C-0548-AC71-DC25ABBE9EB5}" type="datetime1">
              <a:rPr lang="en-US" smtClean="0"/>
              <a:t>10/17/25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E5BE3-7B02-4281-BD90-C1FAAF63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E256D-ACD5-438F-BA6F-605E5260E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17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1A689-589E-4A73-9313-EF44F7E4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891540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B11B8-9E77-4144-B9C1-FD164D9A1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2057400"/>
            <a:ext cx="8915402" cy="4137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E4CC-CF79-4C8D-9E5F-1BB517435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1001475" y="1517536"/>
            <a:ext cx="28011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fld id="{4C567CC9-9A6B-EA46-A98C-E29A954DF62D}" type="datetime1">
              <a:rPr lang="en-US" smtClean="0"/>
              <a:t>10/17/25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79449-05F6-4BC7-95DF-F04E1F161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18764" y="4237870"/>
            <a:ext cx="3344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17FE5-2D1F-4ECC-9460-08145C3BB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8877" y="6319138"/>
            <a:ext cx="71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cap="all" spc="100" baseline="0">
                <a:solidFill>
                  <a:schemeClr val="bg1"/>
                </a:solidFill>
                <a:latin typeface="Andale Mono" panose="020B0509000000000004" pitchFamily="49" charset="0"/>
              </a:defRPr>
            </a:lvl1pPr>
          </a:lstStyle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24" r:id="rId6"/>
    <p:sldLayoutId id="2147483719" r:id="rId7"/>
    <p:sldLayoutId id="2147483720" r:id="rId8"/>
    <p:sldLayoutId id="2147483721" r:id="rId9"/>
    <p:sldLayoutId id="2147483723" r:id="rId10"/>
    <p:sldLayoutId id="2147483722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E229233-9672-4675-99B7-6CBCEF1CD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09AD9C-1F43-4138-A72B-8CA988EDD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DF8AAC-E738-474F-9BE3-0E6710F2E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71599"/>
            <a:ext cx="4890758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AAFB42-A04E-BE60-495F-B493CA1E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85" y="3136479"/>
            <a:ext cx="4271231" cy="1566614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dirty="0"/>
              <a:t>Pig Butchering in Texas Isn’t (or </a:t>
            </a:r>
            <a:r>
              <a:rPr lang="en-US" sz="4400" dirty="0" err="1"/>
              <a:t>Ain’t</a:t>
            </a:r>
            <a:r>
              <a:rPr lang="en-US" sz="4400" dirty="0"/>
              <a:t>) Always BBQ</a:t>
            </a:r>
          </a:p>
        </p:txBody>
      </p:sp>
      <p:pic>
        <p:nvPicPr>
          <p:cNvPr id="7" name="Content Placeholder 6" descr="A pig cut out of a pig&#10;&#10;AI-generated content may be incorrect.">
            <a:extLst>
              <a:ext uri="{FF2B5EF4-FFF2-40B4-BE49-F238E27FC236}">
                <a16:creationId xmlns:a16="http://schemas.microsoft.com/office/drawing/2014/main" id="{7853AA95-BF12-14A4-3790-E5852D55F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" b="15971"/>
          <a:stretch>
            <a:fillRect/>
          </a:stretch>
        </p:blipFill>
        <p:spPr>
          <a:xfrm>
            <a:off x="4876800" y="1371600"/>
            <a:ext cx="6529058" cy="411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377C57-429F-86FB-CADF-63ED105E7169}"/>
              </a:ext>
            </a:extLst>
          </p:cNvPr>
          <p:cNvSpPr txBox="1"/>
          <p:nvPr/>
        </p:nvSpPr>
        <p:spPr>
          <a:xfrm>
            <a:off x="5533827" y="6172200"/>
            <a:ext cx="342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b="1" dirty="0"/>
              <a:t>Marshal J. Hoda</a:t>
            </a:r>
            <a:br>
              <a:rPr lang="en-US" dirty="0"/>
            </a:br>
            <a:r>
              <a:rPr lang="en-US" dirty="0"/>
              <a:t>  The Hoda Law Firm, PLLC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18D9C7-461D-4AFB-0B21-9845EA04B73F}"/>
              </a:ext>
            </a:extLst>
          </p:cNvPr>
          <p:cNvSpPr txBox="1"/>
          <p:nvPr/>
        </p:nvSpPr>
        <p:spPr>
          <a:xfrm>
            <a:off x="8690995" y="6008425"/>
            <a:ext cx="292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Thad Heartfield</a:t>
            </a:r>
          </a:p>
          <a:p>
            <a:r>
              <a:rPr lang="en-US" dirty="0"/>
              <a:t>The Heartfield Law Firm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9E9F65-BA8C-F942-88A9-FCA6411B97F4}"/>
              </a:ext>
            </a:extLst>
          </p:cNvPr>
          <p:cNvSpPr txBox="1"/>
          <p:nvPr/>
        </p:nvSpPr>
        <p:spPr>
          <a:xfrm>
            <a:off x="5536623" y="5572035"/>
            <a:ext cx="3351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b="1" dirty="0"/>
              <a:t>Hon. Michael J. Truncale</a:t>
            </a:r>
            <a:br>
              <a:rPr lang="en-US" dirty="0"/>
            </a:br>
            <a:r>
              <a:rPr lang="en-US" dirty="0"/>
              <a:t>  District Judge, EDTX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FE0B9-162A-E59B-C752-90272B1EC1F9}"/>
              </a:ext>
            </a:extLst>
          </p:cNvPr>
          <p:cNvSpPr txBox="1"/>
          <p:nvPr/>
        </p:nvSpPr>
        <p:spPr>
          <a:xfrm>
            <a:off x="4794472" y="5592463"/>
            <a:ext cx="83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Panel</a:t>
            </a:r>
            <a:r>
              <a:rPr lang="en-US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B760B6-5379-C755-5BBF-4014C3C986AB}"/>
              </a:ext>
            </a:extLst>
          </p:cNvPr>
          <p:cNvSpPr txBox="1"/>
          <p:nvPr/>
        </p:nvSpPr>
        <p:spPr>
          <a:xfrm>
            <a:off x="8690995" y="5589469"/>
            <a:ext cx="140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Moderator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5568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4824A1-03A6-48D4-59D3-411D2AC72EC4}"/>
              </a:ext>
            </a:extLst>
          </p:cNvPr>
          <p:cNvSpPr/>
          <p:nvPr/>
        </p:nvSpPr>
        <p:spPr>
          <a:xfrm>
            <a:off x="0" y="0"/>
            <a:ext cx="557522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580DEC-3DD5-C7F9-D032-1677F4B16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238" y="239751"/>
            <a:ext cx="6445405" cy="1371600"/>
          </a:xfrm>
          <a:ln w="12700">
            <a:noFill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45405"/>
                      <a:gd name="connsiteY0" fmla="*/ 0 h 1371600"/>
                      <a:gd name="connsiteX1" fmla="*/ 451178 w 6445405"/>
                      <a:gd name="connsiteY1" fmla="*/ 0 h 1371600"/>
                      <a:gd name="connsiteX2" fmla="*/ 1224627 w 6445405"/>
                      <a:gd name="connsiteY2" fmla="*/ 0 h 1371600"/>
                      <a:gd name="connsiteX3" fmla="*/ 1933622 w 6445405"/>
                      <a:gd name="connsiteY3" fmla="*/ 0 h 1371600"/>
                      <a:gd name="connsiteX4" fmla="*/ 2384800 w 6445405"/>
                      <a:gd name="connsiteY4" fmla="*/ 0 h 1371600"/>
                      <a:gd name="connsiteX5" fmla="*/ 2964886 w 6445405"/>
                      <a:gd name="connsiteY5" fmla="*/ 0 h 1371600"/>
                      <a:gd name="connsiteX6" fmla="*/ 3738335 w 6445405"/>
                      <a:gd name="connsiteY6" fmla="*/ 0 h 1371600"/>
                      <a:gd name="connsiteX7" fmla="*/ 4382875 w 6445405"/>
                      <a:gd name="connsiteY7" fmla="*/ 0 h 1371600"/>
                      <a:gd name="connsiteX8" fmla="*/ 5091870 w 6445405"/>
                      <a:gd name="connsiteY8" fmla="*/ 0 h 1371600"/>
                      <a:gd name="connsiteX9" fmla="*/ 5671956 w 6445405"/>
                      <a:gd name="connsiteY9" fmla="*/ 0 h 1371600"/>
                      <a:gd name="connsiteX10" fmla="*/ 6445405 w 6445405"/>
                      <a:gd name="connsiteY10" fmla="*/ 0 h 1371600"/>
                      <a:gd name="connsiteX11" fmla="*/ 6445405 w 6445405"/>
                      <a:gd name="connsiteY11" fmla="*/ 713232 h 1371600"/>
                      <a:gd name="connsiteX12" fmla="*/ 6445405 w 6445405"/>
                      <a:gd name="connsiteY12" fmla="*/ 1371600 h 1371600"/>
                      <a:gd name="connsiteX13" fmla="*/ 5994227 w 6445405"/>
                      <a:gd name="connsiteY13" fmla="*/ 1371600 h 1371600"/>
                      <a:gd name="connsiteX14" fmla="*/ 5543048 w 6445405"/>
                      <a:gd name="connsiteY14" fmla="*/ 1371600 h 1371600"/>
                      <a:gd name="connsiteX15" fmla="*/ 4834054 w 6445405"/>
                      <a:gd name="connsiteY15" fmla="*/ 1371600 h 1371600"/>
                      <a:gd name="connsiteX16" fmla="*/ 4382875 w 6445405"/>
                      <a:gd name="connsiteY16" fmla="*/ 1371600 h 1371600"/>
                      <a:gd name="connsiteX17" fmla="*/ 3738335 w 6445405"/>
                      <a:gd name="connsiteY17" fmla="*/ 1371600 h 1371600"/>
                      <a:gd name="connsiteX18" fmla="*/ 3222703 w 6445405"/>
                      <a:gd name="connsiteY18" fmla="*/ 1371600 h 1371600"/>
                      <a:gd name="connsiteX19" fmla="*/ 2578162 w 6445405"/>
                      <a:gd name="connsiteY19" fmla="*/ 1371600 h 1371600"/>
                      <a:gd name="connsiteX20" fmla="*/ 1933622 w 6445405"/>
                      <a:gd name="connsiteY20" fmla="*/ 1371600 h 1371600"/>
                      <a:gd name="connsiteX21" fmla="*/ 1289081 w 6445405"/>
                      <a:gd name="connsiteY21" fmla="*/ 1371600 h 1371600"/>
                      <a:gd name="connsiteX22" fmla="*/ 644541 w 6445405"/>
                      <a:gd name="connsiteY22" fmla="*/ 1371600 h 1371600"/>
                      <a:gd name="connsiteX23" fmla="*/ 0 w 6445405"/>
                      <a:gd name="connsiteY23" fmla="*/ 1371600 h 1371600"/>
                      <a:gd name="connsiteX24" fmla="*/ 0 w 6445405"/>
                      <a:gd name="connsiteY24" fmla="*/ 672084 h 1371600"/>
                      <a:gd name="connsiteX25" fmla="*/ 0 w 6445405"/>
                      <a:gd name="connsiteY25" fmla="*/ 0 h 137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45405" h="1371600" fill="none" extrusionOk="0">
                        <a:moveTo>
                          <a:pt x="0" y="0"/>
                        </a:moveTo>
                        <a:cubicBezTo>
                          <a:pt x="224126" y="18724"/>
                          <a:pt x="318485" y="-20076"/>
                          <a:pt x="451178" y="0"/>
                        </a:cubicBezTo>
                        <a:cubicBezTo>
                          <a:pt x="583871" y="20076"/>
                          <a:pt x="937353" y="-35147"/>
                          <a:pt x="1224627" y="0"/>
                        </a:cubicBezTo>
                        <a:cubicBezTo>
                          <a:pt x="1511901" y="35147"/>
                          <a:pt x="1726719" y="-5005"/>
                          <a:pt x="1933622" y="0"/>
                        </a:cubicBezTo>
                        <a:cubicBezTo>
                          <a:pt x="2140525" y="5005"/>
                          <a:pt x="2169668" y="-329"/>
                          <a:pt x="2384800" y="0"/>
                        </a:cubicBezTo>
                        <a:cubicBezTo>
                          <a:pt x="2599932" y="329"/>
                          <a:pt x="2704059" y="19413"/>
                          <a:pt x="2964886" y="0"/>
                        </a:cubicBezTo>
                        <a:cubicBezTo>
                          <a:pt x="3225713" y="-19413"/>
                          <a:pt x="3453113" y="-37390"/>
                          <a:pt x="3738335" y="0"/>
                        </a:cubicBezTo>
                        <a:cubicBezTo>
                          <a:pt x="4023557" y="37390"/>
                          <a:pt x="4181329" y="6737"/>
                          <a:pt x="4382875" y="0"/>
                        </a:cubicBezTo>
                        <a:cubicBezTo>
                          <a:pt x="4584421" y="-6737"/>
                          <a:pt x="4792828" y="-16918"/>
                          <a:pt x="5091870" y="0"/>
                        </a:cubicBezTo>
                        <a:cubicBezTo>
                          <a:pt x="5390912" y="16918"/>
                          <a:pt x="5433970" y="-26747"/>
                          <a:pt x="5671956" y="0"/>
                        </a:cubicBezTo>
                        <a:cubicBezTo>
                          <a:pt x="5909942" y="26747"/>
                          <a:pt x="6195897" y="23726"/>
                          <a:pt x="6445405" y="0"/>
                        </a:cubicBezTo>
                        <a:cubicBezTo>
                          <a:pt x="6471370" y="338315"/>
                          <a:pt x="6441800" y="552565"/>
                          <a:pt x="6445405" y="713232"/>
                        </a:cubicBezTo>
                        <a:cubicBezTo>
                          <a:pt x="6449010" y="873899"/>
                          <a:pt x="6426152" y="1185573"/>
                          <a:pt x="6445405" y="1371600"/>
                        </a:cubicBezTo>
                        <a:cubicBezTo>
                          <a:pt x="6290578" y="1387753"/>
                          <a:pt x="6120593" y="1389241"/>
                          <a:pt x="5994227" y="1371600"/>
                        </a:cubicBezTo>
                        <a:cubicBezTo>
                          <a:pt x="5867861" y="1353959"/>
                          <a:pt x="5634022" y="1367808"/>
                          <a:pt x="5543048" y="1371600"/>
                        </a:cubicBezTo>
                        <a:cubicBezTo>
                          <a:pt x="5452074" y="1375392"/>
                          <a:pt x="5137458" y="1396566"/>
                          <a:pt x="4834054" y="1371600"/>
                        </a:cubicBezTo>
                        <a:cubicBezTo>
                          <a:pt x="4530650" y="1346634"/>
                          <a:pt x="4485442" y="1390485"/>
                          <a:pt x="4382875" y="1371600"/>
                        </a:cubicBezTo>
                        <a:cubicBezTo>
                          <a:pt x="4280308" y="1352715"/>
                          <a:pt x="3962662" y="1376304"/>
                          <a:pt x="3738335" y="1371600"/>
                        </a:cubicBezTo>
                        <a:cubicBezTo>
                          <a:pt x="3514008" y="1366896"/>
                          <a:pt x="3396635" y="1388549"/>
                          <a:pt x="3222703" y="1371600"/>
                        </a:cubicBezTo>
                        <a:cubicBezTo>
                          <a:pt x="3048771" y="1354651"/>
                          <a:pt x="2844051" y="1357528"/>
                          <a:pt x="2578162" y="1371600"/>
                        </a:cubicBezTo>
                        <a:cubicBezTo>
                          <a:pt x="2312273" y="1385672"/>
                          <a:pt x="2074507" y="1345640"/>
                          <a:pt x="1933622" y="1371600"/>
                        </a:cubicBezTo>
                        <a:cubicBezTo>
                          <a:pt x="1792737" y="1397560"/>
                          <a:pt x="1600909" y="1347649"/>
                          <a:pt x="1289081" y="1371600"/>
                        </a:cubicBezTo>
                        <a:cubicBezTo>
                          <a:pt x="977253" y="1395551"/>
                          <a:pt x="788864" y="1361575"/>
                          <a:pt x="644541" y="1371600"/>
                        </a:cubicBezTo>
                        <a:cubicBezTo>
                          <a:pt x="500218" y="1381625"/>
                          <a:pt x="156552" y="1378015"/>
                          <a:pt x="0" y="1371600"/>
                        </a:cubicBezTo>
                        <a:cubicBezTo>
                          <a:pt x="-2118" y="1223532"/>
                          <a:pt x="29673" y="960391"/>
                          <a:pt x="0" y="672084"/>
                        </a:cubicBezTo>
                        <a:cubicBezTo>
                          <a:pt x="-29673" y="383777"/>
                          <a:pt x="9492" y="173397"/>
                          <a:pt x="0" y="0"/>
                        </a:cubicBezTo>
                        <a:close/>
                      </a:path>
                      <a:path w="6445405" h="1371600" stroke="0" extrusionOk="0">
                        <a:moveTo>
                          <a:pt x="0" y="0"/>
                        </a:moveTo>
                        <a:cubicBezTo>
                          <a:pt x="266533" y="26943"/>
                          <a:pt x="360842" y="15135"/>
                          <a:pt x="580086" y="0"/>
                        </a:cubicBezTo>
                        <a:cubicBezTo>
                          <a:pt x="799330" y="-15135"/>
                          <a:pt x="936628" y="-1449"/>
                          <a:pt x="1031265" y="0"/>
                        </a:cubicBezTo>
                        <a:cubicBezTo>
                          <a:pt x="1125902" y="1449"/>
                          <a:pt x="1627891" y="26442"/>
                          <a:pt x="1804713" y="0"/>
                        </a:cubicBezTo>
                        <a:cubicBezTo>
                          <a:pt x="1981535" y="-26442"/>
                          <a:pt x="2228210" y="-12792"/>
                          <a:pt x="2384800" y="0"/>
                        </a:cubicBezTo>
                        <a:cubicBezTo>
                          <a:pt x="2541390" y="12792"/>
                          <a:pt x="2689074" y="7089"/>
                          <a:pt x="2964886" y="0"/>
                        </a:cubicBezTo>
                        <a:cubicBezTo>
                          <a:pt x="3240698" y="-7089"/>
                          <a:pt x="3506331" y="12054"/>
                          <a:pt x="3738335" y="0"/>
                        </a:cubicBezTo>
                        <a:cubicBezTo>
                          <a:pt x="3970339" y="-12054"/>
                          <a:pt x="4101978" y="-14415"/>
                          <a:pt x="4253967" y="0"/>
                        </a:cubicBezTo>
                        <a:cubicBezTo>
                          <a:pt x="4405956" y="14415"/>
                          <a:pt x="4700185" y="36662"/>
                          <a:pt x="5027416" y="0"/>
                        </a:cubicBezTo>
                        <a:cubicBezTo>
                          <a:pt x="5354647" y="-36662"/>
                          <a:pt x="5549302" y="20425"/>
                          <a:pt x="5800865" y="0"/>
                        </a:cubicBezTo>
                        <a:cubicBezTo>
                          <a:pt x="6052428" y="-20425"/>
                          <a:pt x="6226866" y="22124"/>
                          <a:pt x="6445405" y="0"/>
                        </a:cubicBezTo>
                        <a:cubicBezTo>
                          <a:pt x="6459662" y="221338"/>
                          <a:pt x="6474612" y="475027"/>
                          <a:pt x="6445405" y="713232"/>
                        </a:cubicBezTo>
                        <a:cubicBezTo>
                          <a:pt x="6416198" y="951437"/>
                          <a:pt x="6452346" y="1121195"/>
                          <a:pt x="6445405" y="1371600"/>
                        </a:cubicBezTo>
                        <a:cubicBezTo>
                          <a:pt x="6246603" y="1351878"/>
                          <a:pt x="6146894" y="1352584"/>
                          <a:pt x="5994227" y="1371600"/>
                        </a:cubicBezTo>
                        <a:cubicBezTo>
                          <a:pt x="5841560" y="1390616"/>
                          <a:pt x="5462167" y="1403522"/>
                          <a:pt x="5220778" y="1371600"/>
                        </a:cubicBezTo>
                        <a:cubicBezTo>
                          <a:pt x="4979389" y="1339678"/>
                          <a:pt x="4825128" y="1394863"/>
                          <a:pt x="4705146" y="1371600"/>
                        </a:cubicBezTo>
                        <a:cubicBezTo>
                          <a:pt x="4585164" y="1348337"/>
                          <a:pt x="4223543" y="1374741"/>
                          <a:pt x="4060605" y="1371600"/>
                        </a:cubicBezTo>
                        <a:cubicBezTo>
                          <a:pt x="3897667" y="1368459"/>
                          <a:pt x="3486556" y="1343211"/>
                          <a:pt x="3287157" y="1371600"/>
                        </a:cubicBezTo>
                        <a:cubicBezTo>
                          <a:pt x="3087758" y="1399989"/>
                          <a:pt x="2834621" y="1347349"/>
                          <a:pt x="2642616" y="1371600"/>
                        </a:cubicBezTo>
                        <a:cubicBezTo>
                          <a:pt x="2450611" y="1395851"/>
                          <a:pt x="2374925" y="1351723"/>
                          <a:pt x="2191438" y="1371600"/>
                        </a:cubicBezTo>
                        <a:cubicBezTo>
                          <a:pt x="2007951" y="1391477"/>
                          <a:pt x="1889864" y="1353747"/>
                          <a:pt x="1675805" y="1371600"/>
                        </a:cubicBezTo>
                        <a:cubicBezTo>
                          <a:pt x="1461746" y="1389453"/>
                          <a:pt x="1287097" y="1344291"/>
                          <a:pt x="902357" y="1371600"/>
                        </a:cubicBezTo>
                        <a:cubicBezTo>
                          <a:pt x="517617" y="1398909"/>
                          <a:pt x="388353" y="1381257"/>
                          <a:pt x="0" y="1371600"/>
                        </a:cubicBezTo>
                        <a:cubicBezTo>
                          <a:pt x="-28455" y="1165492"/>
                          <a:pt x="-10892" y="1020754"/>
                          <a:pt x="0" y="713232"/>
                        </a:cubicBezTo>
                        <a:cubicBezTo>
                          <a:pt x="10892" y="405710"/>
                          <a:pt x="-1060" y="2676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txBody>
          <a:bodyPr>
            <a:no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Andale Mono" panose="020B0509000000000004" pitchFamily="49" charset="0"/>
              </a:rPr>
              <a:t>What are </a:t>
            </a:r>
            <a:br>
              <a:rPr lang="en-US" sz="3400" dirty="0">
                <a:solidFill>
                  <a:schemeClr val="bg1"/>
                </a:solidFill>
                <a:latin typeface="Andale Mono" panose="020B0509000000000004" pitchFamily="49" charset="0"/>
              </a:rPr>
            </a:br>
            <a:r>
              <a:rPr lang="en-US" sz="3400" dirty="0">
                <a:solidFill>
                  <a:schemeClr val="bg1"/>
                </a:solidFill>
                <a:latin typeface="Andale Mono" panose="020B0509000000000004" pitchFamily="49" charset="0"/>
              </a:rPr>
              <a:t>pig-butchering scams?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2F3CB4-31B2-5C48-ACB7-730C037FD66A}"/>
              </a:ext>
            </a:extLst>
          </p:cNvPr>
          <p:cNvCxnSpPr>
            <a:cxnSpLocks/>
          </p:cNvCxnSpPr>
          <p:nvPr/>
        </p:nvCxnSpPr>
        <p:spPr>
          <a:xfrm>
            <a:off x="6096000" y="1611351"/>
            <a:ext cx="516673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BBB4464-7D84-06E3-645D-495BD6149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/>
          <a:lstStyle/>
          <a:p>
            <a:fld id="{D637F8FC-4B86-4690-8888-22AB2F781BEF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18" name="TextBox 6">
            <a:extLst>
              <a:ext uri="{FF2B5EF4-FFF2-40B4-BE49-F238E27FC236}">
                <a16:creationId xmlns:a16="http://schemas.microsoft.com/office/drawing/2014/main" id="{416D8C74-07F6-C9D5-5452-BB6E8BABA9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3184141"/>
              </p:ext>
            </p:extLst>
          </p:nvPr>
        </p:nvGraphicFramePr>
        <p:xfrm>
          <a:off x="5979882" y="1611351"/>
          <a:ext cx="5704115" cy="440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Content Placeholder 9" descr="A diagram of scammers&#10;&#10;AI-generated content may be incorrect.">
            <a:extLst>
              <a:ext uri="{FF2B5EF4-FFF2-40B4-BE49-F238E27FC236}">
                <a16:creationId xmlns:a16="http://schemas.microsoft.com/office/drawing/2014/main" id="{4ABA6F72-A341-AB04-DDDB-902A7BF83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52457" y="5926"/>
            <a:ext cx="4835516" cy="6852074"/>
          </a:xfrm>
        </p:spPr>
      </p:pic>
    </p:spTree>
    <p:extLst>
      <p:ext uri="{BB962C8B-B14F-4D97-AF65-F5344CB8AC3E}">
        <p14:creationId xmlns:p14="http://schemas.microsoft.com/office/powerpoint/2010/main" val="725420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D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190AC0-6DEC-4B93-3BA7-3244BB14D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8776C6-77E8-9AE9-8EE7-F26179AA6554}"/>
              </a:ext>
            </a:extLst>
          </p:cNvPr>
          <p:cNvSpPr/>
          <p:nvPr/>
        </p:nvSpPr>
        <p:spPr>
          <a:xfrm>
            <a:off x="0" y="0"/>
            <a:ext cx="557522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ABF31B-9531-7CA6-691A-922837EF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238" y="239751"/>
            <a:ext cx="6445405" cy="1371600"/>
          </a:xfrm>
          <a:ln w="12700">
            <a:noFill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45405"/>
                      <a:gd name="connsiteY0" fmla="*/ 0 h 1371600"/>
                      <a:gd name="connsiteX1" fmla="*/ 451178 w 6445405"/>
                      <a:gd name="connsiteY1" fmla="*/ 0 h 1371600"/>
                      <a:gd name="connsiteX2" fmla="*/ 1224627 w 6445405"/>
                      <a:gd name="connsiteY2" fmla="*/ 0 h 1371600"/>
                      <a:gd name="connsiteX3" fmla="*/ 1933622 w 6445405"/>
                      <a:gd name="connsiteY3" fmla="*/ 0 h 1371600"/>
                      <a:gd name="connsiteX4" fmla="*/ 2384800 w 6445405"/>
                      <a:gd name="connsiteY4" fmla="*/ 0 h 1371600"/>
                      <a:gd name="connsiteX5" fmla="*/ 2964886 w 6445405"/>
                      <a:gd name="connsiteY5" fmla="*/ 0 h 1371600"/>
                      <a:gd name="connsiteX6" fmla="*/ 3738335 w 6445405"/>
                      <a:gd name="connsiteY6" fmla="*/ 0 h 1371600"/>
                      <a:gd name="connsiteX7" fmla="*/ 4382875 w 6445405"/>
                      <a:gd name="connsiteY7" fmla="*/ 0 h 1371600"/>
                      <a:gd name="connsiteX8" fmla="*/ 5091870 w 6445405"/>
                      <a:gd name="connsiteY8" fmla="*/ 0 h 1371600"/>
                      <a:gd name="connsiteX9" fmla="*/ 5671956 w 6445405"/>
                      <a:gd name="connsiteY9" fmla="*/ 0 h 1371600"/>
                      <a:gd name="connsiteX10" fmla="*/ 6445405 w 6445405"/>
                      <a:gd name="connsiteY10" fmla="*/ 0 h 1371600"/>
                      <a:gd name="connsiteX11" fmla="*/ 6445405 w 6445405"/>
                      <a:gd name="connsiteY11" fmla="*/ 713232 h 1371600"/>
                      <a:gd name="connsiteX12" fmla="*/ 6445405 w 6445405"/>
                      <a:gd name="connsiteY12" fmla="*/ 1371600 h 1371600"/>
                      <a:gd name="connsiteX13" fmla="*/ 5994227 w 6445405"/>
                      <a:gd name="connsiteY13" fmla="*/ 1371600 h 1371600"/>
                      <a:gd name="connsiteX14" fmla="*/ 5543048 w 6445405"/>
                      <a:gd name="connsiteY14" fmla="*/ 1371600 h 1371600"/>
                      <a:gd name="connsiteX15" fmla="*/ 4834054 w 6445405"/>
                      <a:gd name="connsiteY15" fmla="*/ 1371600 h 1371600"/>
                      <a:gd name="connsiteX16" fmla="*/ 4382875 w 6445405"/>
                      <a:gd name="connsiteY16" fmla="*/ 1371600 h 1371600"/>
                      <a:gd name="connsiteX17" fmla="*/ 3738335 w 6445405"/>
                      <a:gd name="connsiteY17" fmla="*/ 1371600 h 1371600"/>
                      <a:gd name="connsiteX18" fmla="*/ 3222703 w 6445405"/>
                      <a:gd name="connsiteY18" fmla="*/ 1371600 h 1371600"/>
                      <a:gd name="connsiteX19" fmla="*/ 2578162 w 6445405"/>
                      <a:gd name="connsiteY19" fmla="*/ 1371600 h 1371600"/>
                      <a:gd name="connsiteX20" fmla="*/ 1933622 w 6445405"/>
                      <a:gd name="connsiteY20" fmla="*/ 1371600 h 1371600"/>
                      <a:gd name="connsiteX21" fmla="*/ 1289081 w 6445405"/>
                      <a:gd name="connsiteY21" fmla="*/ 1371600 h 1371600"/>
                      <a:gd name="connsiteX22" fmla="*/ 644541 w 6445405"/>
                      <a:gd name="connsiteY22" fmla="*/ 1371600 h 1371600"/>
                      <a:gd name="connsiteX23" fmla="*/ 0 w 6445405"/>
                      <a:gd name="connsiteY23" fmla="*/ 1371600 h 1371600"/>
                      <a:gd name="connsiteX24" fmla="*/ 0 w 6445405"/>
                      <a:gd name="connsiteY24" fmla="*/ 672084 h 1371600"/>
                      <a:gd name="connsiteX25" fmla="*/ 0 w 6445405"/>
                      <a:gd name="connsiteY25" fmla="*/ 0 h 137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45405" h="1371600" fill="none" extrusionOk="0">
                        <a:moveTo>
                          <a:pt x="0" y="0"/>
                        </a:moveTo>
                        <a:cubicBezTo>
                          <a:pt x="224126" y="18724"/>
                          <a:pt x="318485" y="-20076"/>
                          <a:pt x="451178" y="0"/>
                        </a:cubicBezTo>
                        <a:cubicBezTo>
                          <a:pt x="583871" y="20076"/>
                          <a:pt x="937353" y="-35147"/>
                          <a:pt x="1224627" y="0"/>
                        </a:cubicBezTo>
                        <a:cubicBezTo>
                          <a:pt x="1511901" y="35147"/>
                          <a:pt x="1726719" y="-5005"/>
                          <a:pt x="1933622" y="0"/>
                        </a:cubicBezTo>
                        <a:cubicBezTo>
                          <a:pt x="2140525" y="5005"/>
                          <a:pt x="2169668" y="-329"/>
                          <a:pt x="2384800" y="0"/>
                        </a:cubicBezTo>
                        <a:cubicBezTo>
                          <a:pt x="2599932" y="329"/>
                          <a:pt x="2704059" y="19413"/>
                          <a:pt x="2964886" y="0"/>
                        </a:cubicBezTo>
                        <a:cubicBezTo>
                          <a:pt x="3225713" y="-19413"/>
                          <a:pt x="3453113" y="-37390"/>
                          <a:pt x="3738335" y="0"/>
                        </a:cubicBezTo>
                        <a:cubicBezTo>
                          <a:pt x="4023557" y="37390"/>
                          <a:pt x="4181329" y="6737"/>
                          <a:pt x="4382875" y="0"/>
                        </a:cubicBezTo>
                        <a:cubicBezTo>
                          <a:pt x="4584421" y="-6737"/>
                          <a:pt x="4792828" y="-16918"/>
                          <a:pt x="5091870" y="0"/>
                        </a:cubicBezTo>
                        <a:cubicBezTo>
                          <a:pt x="5390912" y="16918"/>
                          <a:pt x="5433970" y="-26747"/>
                          <a:pt x="5671956" y="0"/>
                        </a:cubicBezTo>
                        <a:cubicBezTo>
                          <a:pt x="5909942" y="26747"/>
                          <a:pt x="6195897" y="23726"/>
                          <a:pt x="6445405" y="0"/>
                        </a:cubicBezTo>
                        <a:cubicBezTo>
                          <a:pt x="6471370" y="338315"/>
                          <a:pt x="6441800" y="552565"/>
                          <a:pt x="6445405" y="713232"/>
                        </a:cubicBezTo>
                        <a:cubicBezTo>
                          <a:pt x="6449010" y="873899"/>
                          <a:pt x="6426152" y="1185573"/>
                          <a:pt x="6445405" y="1371600"/>
                        </a:cubicBezTo>
                        <a:cubicBezTo>
                          <a:pt x="6290578" y="1387753"/>
                          <a:pt x="6120593" y="1389241"/>
                          <a:pt x="5994227" y="1371600"/>
                        </a:cubicBezTo>
                        <a:cubicBezTo>
                          <a:pt x="5867861" y="1353959"/>
                          <a:pt x="5634022" y="1367808"/>
                          <a:pt x="5543048" y="1371600"/>
                        </a:cubicBezTo>
                        <a:cubicBezTo>
                          <a:pt x="5452074" y="1375392"/>
                          <a:pt x="5137458" y="1396566"/>
                          <a:pt x="4834054" y="1371600"/>
                        </a:cubicBezTo>
                        <a:cubicBezTo>
                          <a:pt x="4530650" y="1346634"/>
                          <a:pt x="4485442" y="1390485"/>
                          <a:pt x="4382875" y="1371600"/>
                        </a:cubicBezTo>
                        <a:cubicBezTo>
                          <a:pt x="4280308" y="1352715"/>
                          <a:pt x="3962662" y="1376304"/>
                          <a:pt x="3738335" y="1371600"/>
                        </a:cubicBezTo>
                        <a:cubicBezTo>
                          <a:pt x="3514008" y="1366896"/>
                          <a:pt x="3396635" y="1388549"/>
                          <a:pt x="3222703" y="1371600"/>
                        </a:cubicBezTo>
                        <a:cubicBezTo>
                          <a:pt x="3048771" y="1354651"/>
                          <a:pt x="2844051" y="1357528"/>
                          <a:pt x="2578162" y="1371600"/>
                        </a:cubicBezTo>
                        <a:cubicBezTo>
                          <a:pt x="2312273" y="1385672"/>
                          <a:pt x="2074507" y="1345640"/>
                          <a:pt x="1933622" y="1371600"/>
                        </a:cubicBezTo>
                        <a:cubicBezTo>
                          <a:pt x="1792737" y="1397560"/>
                          <a:pt x="1600909" y="1347649"/>
                          <a:pt x="1289081" y="1371600"/>
                        </a:cubicBezTo>
                        <a:cubicBezTo>
                          <a:pt x="977253" y="1395551"/>
                          <a:pt x="788864" y="1361575"/>
                          <a:pt x="644541" y="1371600"/>
                        </a:cubicBezTo>
                        <a:cubicBezTo>
                          <a:pt x="500218" y="1381625"/>
                          <a:pt x="156552" y="1378015"/>
                          <a:pt x="0" y="1371600"/>
                        </a:cubicBezTo>
                        <a:cubicBezTo>
                          <a:pt x="-2118" y="1223532"/>
                          <a:pt x="29673" y="960391"/>
                          <a:pt x="0" y="672084"/>
                        </a:cubicBezTo>
                        <a:cubicBezTo>
                          <a:pt x="-29673" y="383777"/>
                          <a:pt x="9492" y="173397"/>
                          <a:pt x="0" y="0"/>
                        </a:cubicBezTo>
                        <a:close/>
                      </a:path>
                      <a:path w="6445405" h="1371600" stroke="0" extrusionOk="0">
                        <a:moveTo>
                          <a:pt x="0" y="0"/>
                        </a:moveTo>
                        <a:cubicBezTo>
                          <a:pt x="266533" y="26943"/>
                          <a:pt x="360842" y="15135"/>
                          <a:pt x="580086" y="0"/>
                        </a:cubicBezTo>
                        <a:cubicBezTo>
                          <a:pt x="799330" y="-15135"/>
                          <a:pt x="936628" y="-1449"/>
                          <a:pt x="1031265" y="0"/>
                        </a:cubicBezTo>
                        <a:cubicBezTo>
                          <a:pt x="1125902" y="1449"/>
                          <a:pt x="1627891" y="26442"/>
                          <a:pt x="1804713" y="0"/>
                        </a:cubicBezTo>
                        <a:cubicBezTo>
                          <a:pt x="1981535" y="-26442"/>
                          <a:pt x="2228210" y="-12792"/>
                          <a:pt x="2384800" y="0"/>
                        </a:cubicBezTo>
                        <a:cubicBezTo>
                          <a:pt x="2541390" y="12792"/>
                          <a:pt x="2689074" y="7089"/>
                          <a:pt x="2964886" y="0"/>
                        </a:cubicBezTo>
                        <a:cubicBezTo>
                          <a:pt x="3240698" y="-7089"/>
                          <a:pt x="3506331" y="12054"/>
                          <a:pt x="3738335" y="0"/>
                        </a:cubicBezTo>
                        <a:cubicBezTo>
                          <a:pt x="3970339" y="-12054"/>
                          <a:pt x="4101978" y="-14415"/>
                          <a:pt x="4253967" y="0"/>
                        </a:cubicBezTo>
                        <a:cubicBezTo>
                          <a:pt x="4405956" y="14415"/>
                          <a:pt x="4700185" y="36662"/>
                          <a:pt x="5027416" y="0"/>
                        </a:cubicBezTo>
                        <a:cubicBezTo>
                          <a:pt x="5354647" y="-36662"/>
                          <a:pt x="5549302" y="20425"/>
                          <a:pt x="5800865" y="0"/>
                        </a:cubicBezTo>
                        <a:cubicBezTo>
                          <a:pt x="6052428" y="-20425"/>
                          <a:pt x="6226866" y="22124"/>
                          <a:pt x="6445405" y="0"/>
                        </a:cubicBezTo>
                        <a:cubicBezTo>
                          <a:pt x="6459662" y="221338"/>
                          <a:pt x="6474612" y="475027"/>
                          <a:pt x="6445405" y="713232"/>
                        </a:cubicBezTo>
                        <a:cubicBezTo>
                          <a:pt x="6416198" y="951437"/>
                          <a:pt x="6452346" y="1121195"/>
                          <a:pt x="6445405" y="1371600"/>
                        </a:cubicBezTo>
                        <a:cubicBezTo>
                          <a:pt x="6246603" y="1351878"/>
                          <a:pt x="6146894" y="1352584"/>
                          <a:pt x="5994227" y="1371600"/>
                        </a:cubicBezTo>
                        <a:cubicBezTo>
                          <a:pt x="5841560" y="1390616"/>
                          <a:pt x="5462167" y="1403522"/>
                          <a:pt x="5220778" y="1371600"/>
                        </a:cubicBezTo>
                        <a:cubicBezTo>
                          <a:pt x="4979389" y="1339678"/>
                          <a:pt x="4825128" y="1394863"/>
                          <a:pt x="4705146" y="1371600"/>
                        </a:cubicBezTo>
                        <a:cubicBezTo>
                          <a:pt x="4585164" y="1348337"/>
                          <a:pt x="4223543" y="1374741"/>
                          <a:pt x="4060605" y="1371600"/>
                        </a:cubicBezTo>
                        <a:cubicBezTo>
                          <a:pt x="3897667" y="1368459"/>
                          <a:pt x="3486556" y="1343211"/>
                          <a:pt x="3287157" y="1371600"/>
                        </a:cubicBezTo>
                        <a:cubicBezTo>
                          <a:pt x="3087758" y="1399989"/>
                          <a:pt x="2834621" y="1347349"/>
                          <a:pt x="2642616" y="1371600"/>
                        </a:cubicBezTo>
                        <a:cubicBezTo>
                          <a:pt x="2450611" y="1395851"/>
                          <a:pt x="2374925" y="1351723"/>
                          <a:pt x="2191438" y="1371600"/>
                        </a:cubicBezTo>
                        <a:cubicBezTo>
                          <a:pt x="2007951" y="1391477"/>
                          <a:pt x="1889864" y="1353747"/>
                          <a:pt x="1675805" y="1371600"/>
                        </a:cubicBezTo>
                        <a:cubicBezTo>
                          <a:pt x="1461746" y="1389453"/>
                          <a:pt x="1287097" y="1344291"/>
                          <a:pt x="902357" y="1371600"/>
                        </a:cubicBezTo>
                        <a:cubicBezTo>
                          <a:pt x="517617" y="1398909"/>
                          <a:pt x="388353" y="1381257"/>
                          <a:pt x="0" y="1371600"/>
                        </a:cubicBezTo>
                        <a:cubicBezTo>
                          <a:pt x="-28455" y="1165492"/>
                          <a:pt x="-10892" y="1020754"/>
                          <a:pt x="0" y="713232"/>
                        </a:cubicBezTo>
                        <a:cubicBezTo>
                          <a:pt x="10892" y="405710"/>
                          <a:pt x="-1060" y="2676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ndale Mono" panose="020B0509000000000004" pitchFamily="49" charset="0"/>
              </a:rPr>
              <a:t>Scope of the “</a:t>
            </a:r>
            <a:r>
              <a:rPr lang="en-US" sz="3600" dirty="0" err="1">
                <a:solidFill>
                  <a:schemeClr val="bg1"/>
                </a:solidFill>
                <a:latin typeface="Andale Mono" panose="020B0509000000000004" pitchFamily="49" charset="0"/>
              </a:rPr>
              <a:t>Scamdemic</a:t>
            </a:r>
            <a:r>
              <a:rPr lang="en-US" sz="3600" dirty="0">
                <a:solidFill>
                  <a:schemeClr val="bg1"/>
                </a:solidFill>
                <a:latin typeface="Andale Mono" panose="020B0509000000000004" pitchFamily="49" charset="0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5185F8-9E20-5183-9885-E44121D9F5C8}"/>
              </a:ext>
            </a:extLst>
          </p:cNvPr>
          <p:cNvSpPr txBox="1"/>
          <p:nvPr/>
        </p:nvSpPr>
        <p:spPr>
          <a:xfrm>
            <a:off x="5880085" y="1865278"/>
            <a:ext cx="5704115" cy="4199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ndale Mono" panose="020B0509000000000004" pitchFamily="49" charset="0"/>
              </a:rPr>
              <a:t>41,557 complaints in 2024 – 29% YOY increase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ndale Mono" panose="020B0509000000000004" pitchFamily="49" charset="0"/>
              </a:rPr>
              <a:t>$5.8 billion in losses – 47% YOY increase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ndale Mono" panose="020B0509000000000004" pitchFamily="49" charset="0"/>
              </a:rPr>
              <a:t>Losses distributed across age groups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4921CF-9523-911A-6E9E-85C562F36811}"/>
              </a:ext>
            </a:extLst>
          </p:cNvPr>
          <p:cNvCxnSpPr>
            <a:cxnSpLocks/>
          </p:cNvCxnSpPr>
          <p:nvPr/>
        </p:nvCxnSpPr>
        <p:spPr>
          <a:xfrm>
            <a:off x="6096000" y="1611351"/>
            <a:ext cx="516673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6E7D949-276F-2F20-7C18-243D4185F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86" y="121362"/>
            <a:ext cx="5018050" cy="6615276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2CC9CB-D9DA-D2AF-3F88-89B89A35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/>
          <a:lstStyle/>
          <a:p>
            <a:fld id="{D637F8FC-4B86-4690-8888-22AB2F781B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06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D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1D3089-FF2B-8CB8-315E-2F574FF5C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E9A220-8AD3-341E-9962-32566CA14602}"/>
              </a:ext>
            </a:extLst>
          </p:cNvPr>
          <p:cNvSpPr/>
          <p:nvPr/>
        </p:nvSpPr>
        <p:spPr>
          <a:xfrm>
            <a:off x="0" y="0"/>
            <a:ext cx="557522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48922C-E08A-6ABA-5BBE-EC450B0A9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238" y="239751"/>
            <a:ext cx="6582762" cy="1371600"/>
          </a:xfrm>
          <a:ln w="12700">
            <a:noFill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45405"/>
                      <a:gd name="connsiteY0" fmla="*/ 0 h 1371600"/>
                      <a:gd name="connsiteX1" fmla="*/ 451178 w 6445405"/>
                      <a:gd name="connsiteY1" fmla="*/ 0 h 1371600"/>
                      <a:gd name="connsiteX2" fmla="*/ 1224627 w 6445405"/>
                      <a:gd name="connsiteY2" fmla="*/ 0 h 1371600"/>
                      <a:gd name="connsiteX3" fmla="*/ 1933622 w 6445405"/>
                      <a:gd name="connsiteY3" fmla="*/ 0 h 1371600"/>
                      <a:gd name="connsiteX4" fmla="*/ 2384800 w 6445405"/>
                      <a:gd name="connsiteY4" fmla="*/ 0 h 1371600"/>
                      <a:gd name="connsiteX5" fmla="*/ 2964886 w 6445405"/>
                      <a:gd name="connsiteY5" fmla="*/ 0 h 1371600"/>
                      <a:gd name="connsiteX6" fmla="*/ 3738335 w 6445405"/>
                      <a:gd name="connsiteY6" fmla="*/ 0 h 1371600"/>
                      <a:gd name="connsiteX7" fmla="*/ 4382875 w 6445405"/>
                      <a:gd name="connsiteY7" fmla="*/ 0 h 1371600"/>
                      <a:gd name="connsiteX8" fmla="*/ 5091870 w 6445405"/>
                      <a:gd name="connsiteY8" fmla="*/ 0 h 1371600"/>
                      <a:gd name="connsiteX9" fmla="*/ 5671956 w 6445405"/>
                      <a:gd name="connsiteY9" fmla="*/ 0 h 1371600"/>
                      <a:gd name="connsiteX10" fmla="*/ 6445405 w 6445405"/>
                      <a:gd name="connsiteY10" fmla="*/ 0 h 1371600"/>
                      <a:gd name="connsiteX11" fmla="*/ 6445405 w 6445405"/>
                      <a:gd name="connsiteY11" fmla="*/ 713232 h 1371600"/>
                      <a:gd name="connsiteX12" fmla="*/ 6445405 w 6445405"/>
                      <a:gd name="connsiteY12" fmla="*/ 1371600 h 1371600"/>
                      <a:gd name="connsiteX13" fmla="*/ 5994227 w 6445405"/>
                      <a:gd name="connsiteY13" fmla="*/ 1371600 h 1371600"/>
                      <a:gd name="connsiteX14" fmla="*/ 5543048 w 6445405"/>
                      <a:gd name="connsiteY14" fmla="*/ 1371600 h 1371600"/>
                      <a:gd name="connsiteX15" fmla="*/ 4834054 w 6445405"/>
                      <a:gd name="connsiteY15" fmla="*/ 1371600 h 1371600"/>
                      <a:gd name="connsiteX16" fmla="*/ 4382875 w 6445405"/>
                      <a:gd name="connsiteY16" fmla="*/ 1371600 h 1371600"/>
                      <a:gd name="connsiteX17" fmla="*/ 3738335 w 6445405"/>
                      <a:gd name="connsiteY17" fmla="*/ 1371600 h 1371600"/>
                      <a:gd name="connsiteX18" fmla="*/ 3222703 w 6445405"/>
                      <a:gd name="connsiteY18" fmla="*/ 1371600 h 1371600"/>
                      <a:gd name="connsiteX19" fmla="*/ 2578162 w 6445405"/>
                      <a:gd name="connsiteY19" fmla="*/ 1371600 h 1371600"/>
                      <a:gd name="connsiteX20" fmla="*/ 1933622 w 6445405"/>
                      <a:gd name="connsiteY20" fmla="*/ 1371600 h 1371600"/>
                      <a:gd name="connsiteX21" fmla="*/ 1289081 w 6445405"/>
                      <a:gd name="connsiteY21" fmla="*/ 1371600 h 1371600"/>
                      <a:gd name="connsiteX22" fmla="*/ 644541 w 6445405"/>
                      <a:gd name="connsiteY22" fmla="*/ 1371600 h 1371600"/>
                      <a:gd name="connsiteX23" fmla="*/ 0 w 6445405"/>
                      <a:gd name="connsiteY23" fmla="*/ 1371600 h 1371600"/>
                      <a:gd name="connsiteX24" fmla="*/ 0 w 6445405"/>
                      <a:gd name="connsiteY24" fmla="*/ 672084 h 1371600"/>
                      <a:gd name="connsiteX25" fmla="*/ 0 w 6445405"/>
                      <a:gd name="connsiteY25" fmla="*/ 0 h 137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45405" h="1371600" fill="none" extrusionOk="0">
                        <a:moveTo>
                          <a:pt x="0" y="0"/>
                        </a:moveTo>
                        <a:cubicBezTo>
                          <a:pt x="224126" y="18724"/>
                          <a:pt x="318485" y="-20076"/>
                          <a:pt x="451178" y="0"/>
                        </a:cubicBezTo>
                        <a:cubicBezTo>
                          <a:pt x="583871" y="20076"/>
                          <a:pt x="937353" y="-35147"/>
                          <a:pt x="1224627" y="0"/>
                        </a:cubicBezTo>
                        <a:cubicBezTo>
                          <a:pt x="1511901" y="35147"/>
                          <a:pt x="1726719" y="-5005"/>
                          <a:pt x="1933622" y="0"/>
                        </a:cubicBezTo>
                        <a:cubicBezTo>
                          <a:pt x="2140525" y="5005"/>
                          <a:pt x="2169668" y="-329"/>
                          <a:pt x="2384800" y="0"/>
                        </a:cubicBezTo>
                        <a:cubicBezTo>
                          <a:pt x="2599932" y="329"/>
                          <a:pt x="2704059" y="19413"/>
                          <a:pt x="2964886" y="0"/>
                        </a:cubicBezTo>
                        <a:cubicBezTo>
                          <a:pt x="3225713" y="-19413"/>
                          <a:pt x="3453113" y="-37390"/>
                          <a:pt x="3738335" y="0"/>
                        </a:cubicBezTo>
                        <a:cubicBezTo>
                          <a:pt x="4023557" y="37390"/>
                          <a:pt x="4181329" y="6737"/>
                          <a:pt x="4382875" y="0"/>
                        </a:cubicBezTo>
                        <a:cubicBezTo>
                          <a:pt x="4584421" y="-6737"/>
                          <a:pt x="4792828" y="-16918"/>
                          <a:pt x="5091870" y="0"/>
                        </a:cubicBezTo>
                        <a:cubicBezTo>
                          <a:pt x="5390912" y="16918"/>
                          <a:pt x="5433970" y="-26747"/>
                          <a:pt x="5671956" y="0"/>
                        </a:cubicBezTo>
                        <a:cubicBezTo>
                          <a:pt x="5909942" y="26747"/>
                          <a:pt x="6195897" y="23726"/>
                          <a:pt x="6445405" y="0"/>
                        </a:cubicBezTo>
                        <a:cubicBezTo>
                          <a:pt x="6471370" y="338315"/>
                          <a:pt x="6441800" y="552565"/>
                          <a:pt x="6445405" y="713232"/>
                        </a:cubicBezTo>
                        <a:cubicBezTo>
                          <a:pt x="6449010" y="873899"/>
                          <a:pt x="6426152" y="1185573"/>
                          <a:pt x="6445405" y="1371600"/>
                        </a:cubicBezTo>
                        <a:cubicBezTo>
                          <a:pt x="6290578" y="1387753"/>
                          <a:pt x="6120593" y="1389241"/>
                          <a:pt x="5994227" y="1371600"/>
                        </a:cubicBezTo>
                        <a:cubicBezTo>
                          <a:pt x="5867861" y="1353959"/>
                          <a:pt x="5634022" y="1367808"/>
                          <a:pt x="5543048" y="1371600"/>
                        </a:cubicBezTo>
                        <a:cubicBezTo>
                          <a:pt x="5452074" y="1375392"/>
                          <a:pt x="5137458" y="1396566"/>
                          <a:pt x="4834054" y="1371600"/>
                        </a:cubicBezTo>
                        <a:cubicBezTo>
                          <a:pt x="4530650" y="1346634"/>
                          <a:pt x="4485442" y="1390485"/>
                          <a:pt x="4382875" y="1371600"/>
                        </a:cubicBezTo>
                        <a:cubicBezTo>
                          <a:pt x="4280308" y="1352715"/>
                          <a:pt x="3962662" y="1376304"/>
                          <a:pt x="3738335" y="1371600"/>
                        </a:cubicBezTo>
                        <a:cubicBezTo>
                          <a:pt x="3514008" y="1366896"/>
                          <a:pt x="3396635" y="1388549"/>
                          <a:pt x="3222703" y="1371600"/>
                        </a:cubicBezTo>
                        <a:cubicBezTo>
                          <a:pt x="3048771" y="1354651"/>
                          <a:pt x="2844051" y="1357528"/>
                          <a:pt x="2578162" y="1371600"/>
                        </a:cubicBezTo>
                        <a:cubicBezTo>
                          <a:pt x="2312273" y="1385672"/>
                          <a:pt x="2074507" y="1345640"/>
                          <a:pt x="1933622" y="1371600"/>
                        </a:cubicBezTo>
                        <a:cubicBezTo>
                          <a:pt x="1792737" y="1397560"/>
                          <a:pt x="1600909" y="1347649"/>
                          <a:pt x="1289081" y="1371600"/>
                        </a:cubicBezTo>
                        <a:cubicBezTo>
                          <a:pt x="977253" y="1395551"/>
                          <a:pt x="788864" y="1361575"/>
                          <a:pt x="644541" y="1371600"/>
                        </a:cubicBezTo>
                        <a:cubicBezTo>
                          <a:pt x="500218" y="1381625"/>
                          <a:pt x="156552" y="1378015"/>
                          <a:pt x="0" y="1371600"/>
                        </a:cubicBezTo>
                        <a:cubicBezTo>
                          <a:pt x="-2118" y="1223532"/>
                          <a:pt x="29673" y="960391"/>
                          <a:pt x="0" y="672084"/>
                        </a:cubicBezTo>
                        <a:cubicBezTo>
                          <a:pt x="-29673" y="383777"/>
                          <a:pt x="9492" y="173397"/>
                          <a:pt x="0" y="0"/>
                        </a:cubicBezTo>
                        <a:close/>
                      </a:path>
                      <a:path w="6445405" h="1371600" stroke="0" extrusionOk="0">
                        <a:moveTo>
                          <a:pt x="0" y="0"/>
                        </a:moveTo>
                        <a:cubicBezTo>
                          <a:pt x="266533" y="26943"/>
                          <a:pt x="360842" y="15135"/>
                          <a:pt x="580086" y="0"/>
                        </a:cubicBezTo>
                        <a:cubicBezTo>
                          <a:pt x="799330" y="-15135"/>
                          <a:pt x="936628" y="-1449"/>
                          <a:pt x="1031265" y="0"/>
                        </a:cubicBezTo>
                        <a:cubicBezTo>
                          <a:pt x="1125902" y="1449"/>
                          <a:pt x="1627891" y="26442"/>
                          <a:pt x="1804713" y="0"/>
                        </a:cubicBezTo>
                        <a:cubicBezTo>
                          <a:pt x="1981535" y="-26442"/>
                          <a:pt x="2228210" y="-12792"/>
                          <a:pt x="2384800" y="0"/>
                        </a:cubicBezTo>
                        <a:cubicBezTo>
                          <a:pt x="2541390" y="12792"/>
                          <a:pt x="2689074" y="7089"/>
                          <a:pt x="2964886" y="0"/>
                        </a:cubicBezTo>
                        <a:cubicBezTo>
                          <a:pt x="3240698" y="-7089"/>
                          <a:pt x="3506331" y="12054"/>
                          <a:pt x="3738335" y="0"/>
                        </a:cubicBezTo>
                        <a:cubicBezTo>
                          <a:pt x="3970339" y="-12054"/>
                          <a:pt x="4101978" y="-14415"/>
                          <a:pt x="4253967" y="0"/>
                        </a:cubicBezTo>
                        <a:cubicBezTo>
                          <a:pt x="4405956" y="14415"/>
                          <a:pt x="4700185" y="36662"/>
                          <a:pt x="5027416" y="0"/>
                        </a:cubicBezTo>
                        <a:cubicBezTo>
                          <a:pt x="5354647" y="-36662"/>
                          <a:pt x="5549302" y="20425"/>
                          <a:pt x="5800865" y="0"/>
                        </a:cubicBezTo>
                        <a:cubicBezTo>
                          <a:pt x="6052428" y="-20425"/>
                          <a:pt x="6226866" y="22124"/>
                          <a:pt x="6445405" y="0"/>
                        </a:cubicBezTo>
                        <a:cubicBezTo>
                          <a:pt x="6459662" y="221338"/>
                          <a:pt x="6474612" y="475027"/>
                          <a:pt x="6445405" y="713232"/>
                        </a:cubicBezTo>
                        <a:cubicBezTo>
                          <a:pt x="6416198" y="951437"/>
                          <a:pt x="6452346" y="1121195"/>
                          <a:pt x="6445405" y="1371600"/>
                        </a:cubicBezTo>
                        <a:cubicBezTo>
                          <a:pt x="6246603" y="1351878"/>
                          <a:pt x="6146894" y="1352584"/>
                          <a:pt x="5994227" y="1371600"/>
                        </a:cubicBezTo>
                        <a:cubicBezTo>
                          <a:pt x="5841560" y="1390616"/>
                          <a:pt x="5462167" y="1403522"/>
                          <a:pt x="5220778" y="1371600"/>
                        </a:cubicBezTo>
                        <a:cubicBezTo>
                          <a:pt x="4979389" y="1339678"/>
                          <a:pt x="4825128" y="1394863"/>
                          <a:pt x="4705146" y="1371600"/>
                        </a:cubicBezTo>
                        <a:cubicBezTo>
                          <a:pt x="4585164" y="1348337"/>
                          <a:pt x="4223543" y="1374741"/>
                          <a:pt x="4060605" y="1371600"/>
                        </a:cubicBezTo>
                        <a:cubicBezTo>
                          <a:pt x="3897667" y="1368459"/>
                          <a:pt x="3486556" y="1343211"/>
                          <a:pt x="3287157" y="1371600"/>
                        </a:cubicBezTo>
                        <a:cubicBezTo>
                          <a:pt x="3087758" y="1399989"/>
                          <a:pt x="2834621" y="1347349"/>
                          <a:pt x="2642616" y="1371600"/>
                        </a:cubicBezTo>
                        <a:cubicBezTo>
                          <a:pt x="2450611" y="1395851"/>
                          <a:pt x="2374925" y="1351723"/>
                          <a:pt x="2191438" y="1371600"/>
                        </a:cubicBezTo>
                        <a:cubicBezTo>
                          <a:pt x="2007951" y="1391477"/>
                          <a:pt x="1889864" y="1353747"/>
                          <a:pt x="1675805" y="1371600"/>
                        </a:cubicBezTo>
                        <a:cubicBezTo>
                          <a:pt x="1461746" y="1389453"/>
                          <a:pt x="1287097" y="1344291"/>
                          <a:pt x="902357" y="1371600"/>
                        </a:cubicBezTo>
                        <a:cubicBezTo>
                          <a:pt x="517617" y="1398909"/>
                          <a:pt x="388353" y="1381257"/>
                          <a:pt x="0" y="1371600"/>
                        </a:cubicBezTo>
                        <a:cubicBezTo>
                          <a:pt x="-28455" y="1165492"/>
                          <a:pt x="-10892" y="1020754"/>
                          <a:pt x="0" y="713232"/>
                        </a:cubicBezTo>
                        <a:cubicBezTo>
                          <a:pt x="10892" y="405710"/>
                          <a:pt x="-1060" y="2676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Andale Mono" panose="020B0509000000000004" pitchFamily="49" charset="0"/>
              </a:rPr>
              <a:t>Recovery Methods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A7660-A36D-C2B2-630B-E81334DD3A79}"/>
              </a:ext>
            </a:extLst>
          </p:cNvPr>
          <p:cNvSpPr txBox="1"/>
          <p:nvPr/>
        </p:nvSpPr>
        <p:spPr>
          <a:xfrm>
            <a:off x="5979884" y="2102706"/>
            <a:ext cx="5704115" cy="3385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ndale Mono" panose="020B0509000000000004" pitchFamily="49" charset="0"/>
              </a:rPr>
              <a:t>Filing a civil lawsuit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ndale Mono" panose="020B0509000000000004" pitchFamily="49" charset="0"/>
              </a:rPr>
              <a:t>Coordinating with local or federal law enforcement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ndale Mono" panose="020B0509000000000004" pitchFamily="49" charset="0"/>
              </a:rPr>
              <a:t>Tracing stolen assets to already-frozen crypto addresses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3406A3-2724-3670-DA6B-C8197B7B0878}"/>
              </a:ext>
            </a:extLst>
          </p:cNvPr>
          <p:cNvCxnSpPr>
            <a:cxnSpLocks/>
          </p:cNvCxnSpPr>
          <p:nvPr/>
        </p:nvCxnSpPr>
        <p:spPr>
          <a:xfrm>
            <a:off x="7315200" y="1611351"/>
            <a:ext cx="298852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384543E-AA73-950E-082E-AFDA38CF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/>
          <a:lstStyle/>
          <a:p>
            <a:fld id="{D637F8FC-4B86-4690-8888-22AB2F781BE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 logo with icicles and symbols&#10;&#10;AI-generated content may be incorrect.">
            <a:extLst>
              <a:ext uri="{FF2B5EF4-FFF2-40B4-BE49-F238E27FC236}">
                <a16:creationId xmlns:a16="http://schemas.microsoft.com/office/drawing/2014/main" id="{A06FC9DA-3074-3706-11EA-F14815821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04" y="805675"/>
            <a:ext cx="5310014" cy="524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15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D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BAD1D2-76EF-5B56-0E75-B4D2528AE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D46003-38DB-2CDA-BC70-1AE0DF9F428D}"/>
              </a:ext>
            </a:extLst>
          </p:cNvPr>
          <p:cNvSpPr/>
          <p:nvPr/>
        </p:nvSpPr>
        <p:spPr>
          <a:xfrm>
            <a:off x="0" y="0"/>
            <a:ext cx="557522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FD6DC2-8987-05D8-4C40-A453CB690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238" y="239751"/>
            <a:ext cx="6445405" cy="1371600"/>
          </a:xfrm>
          <a:ln w="12700">
            <a:noFill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45405"/>
                      <a:gd name="connsiteY0" fmla="*/ 0 h 1371600"/>
                      <a:gd name="connsiteX1" fmla="*/ 451178 w 6445405"/>
                      <a:gd name="connsiteY1" fmla="*/ 0 h 1371600"/>
                      <a:gd name="connsiteX2" fmla="*/ 1224627 w 6445405"/>
                      <a:gd name="connsiteY2" fmla="*/ 0 h 1371600"/>
                      <a:gd name="connsiteX3" fmla="*/ 1933622 w 6445405"/>
                      <a:gd name="connsiteY3" fmla="*/ 0 h 1371600"/>
                      <a:gd name="connsiteX4" fmla="*/ 2384800 w 6445405"/>
                      <a:gd name="connsiteY4" fmla="*/ 0 h 1371600"/>
                      <a:gd name="connsiteX5" fmla="*/ 2964886 w 6445405"/>
                      <a:gd name="connsiteY5" fmla="*/ 0 h 1371600"/>
                      <a:gd name="connsiteX6" fmla="*/ 3738335 w 6445405"/>
                      <a:gd name="connsiteY6" fmla="*/ 0 h 1371600"/>
                      <a:gd name="connsiteX7" fmla="*/ 4382875 w 6445405"/>
                      <a:gd name="connsiteY7" fmla="*/ 0 h 1371600"/>
                      <a:gd name="connsiteX8" fmla="*/ 5091870 w 6445405"/>
                      <a:gd name="connsiteY8" fmla="*/ 0 h 1371600"/>
                      <a:gd name="connsiteX9" fmla="*/ 5671956 w 6445405"/>
                      <a:gd name="connsiteY9" fmla="*/ 0 h 1371600"/>
                      <a:gd name="connsiteX10" fmla="*/ 6445405 w 6445405"/>
                      <a:gd name="connsiteY10" fmla="*/ 0 h 1371600"/>
                      <a:gd name="connsiteX11" fmla="*/ 6445405 w 6445405"/>
                      <a:gd name="connsiteY11" fmla="*/ 713232 h 1371600"/>
                      <a:gd name="connsiteX12" fmla="*/ 6445405 w 6445405"/>
                      <a:gd name="connsiteY12" fmla="*/ 1371600 h 1371600"/>
                      <a:gd name="connsiteX13" fmla="*/ 5994227 w 6445405"/>
                      <a:gd name="connsiteY13" fmla="*/ 1371600 h 1371600"/>
                      <a:gd name="connsiteX14" fmla="*/ 5543048 w 6445405"/>
                      <a:gd name="connsiteY14" fmla="*/ 1371600 h 1371600"/>
                      <a:gd name="connsiteX15" fmla="*/ 4834054 w 6445405"/>
                      <a:gd name="connsiteY15" fmla="*/ 1371600 h 1371600"/>
                      <a:gd name="connsiteX16" fmla="*/ 4382875 w 6445405"/>
                      <a:gd name="connsiteY16" fmla="*/ 1371600 h 1371600"/>
                      <a:gd name="connsiteX17" fmla="*/ 3738335 w 6445405"/>
                      <a:gd name="connsiteY17" fmla="*/ 1371600 h 1371600"/>
                      <a:gd name="connsiteX18" fmla="*/ 3222703 w 6445405"/>
                      <a:gd name="connsiteY18" fmla="*/ 1371600 h 1371600"/>
                      <a:gd name="connsiteX19" fmla="*/ 2578162 w 6445405"/>
                      <a:gd name="connsiteY19" fmla="*/ 1371600 h 1371600"/>
                      <a:gd name="connsiteX20" fmla="*/ 1933622 w 6445405"/>
                      <a:gd name="connsiteY20" fmla="*/ 1371600 h 1371600"/>
                      <a:gd name="connsiteX21" fmla="*/ 1289081 w 6445405"/>
                      <a:gd name="connsiteY21" fmla="*/ 1371600 h 1371600"/>
                      <a:gd name="connsiteX22" fmla="*/ 644541 w 6445405"/>
                      <a:gd name="connsiteY22" fmla="*/ 1371600 h 1371600"/>
                      <a:gd name="connsiteX23" fmla="*/ 0 w 6445405"/>
                      <a:gd name="connsiteY23" fmla="*/ 1371600 h 1371600"/>
                      <a:gd name="connsiteX24" fmla="*/ 0 w 6445405"/>
                      <a:gd name="connsiteY24" fmla="*/ 672084 h 1371600"/>
                      <a:gd name="connsiteX25" fmla="*/ 0 w 6445405"/>
                      <a:gd name="connsiteY25" fmla="*/ 0 h 137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45405" h="1371600" fill="none" extrusionOk="0">
                        <a:moveTo>
                          <a:pt x="0" y="0"/>
                        </a:moveTo>
                        <a:cubicBezTo>
                          <a:pt x="224126" y="18724"/>
                          <a:pt x="318485" y="-20076"/>
                          <a:pt x="451178" y="0"/>
                        </a:cubicBezTo>
                        <a:cubicBezTo>
                          <a:pt x="583871" y="20076"/>
                          <a:pt x="937353" y="-35147"/>
                          <a:pt x="1224627" y="0"/>
                        </a:cubicBezTo>
                        <a:cubicBezTo>
                          <a:pt x="1511901" y="35147"/>
                          <a:pt x="1726719" y="-5005"/>
                          <a:pt x="1933622" y="0"/>
                        </a:cubicBezTo>
                        <a:cubicBezTo>
                          <a:pt x="2140525" y="5005"/>
                          <a:pt x="2169668" y="-329"/>
                          <a:pt x="2384800" y="0"/>
                        </a:cubicBezTo>
                        <a:cubicBezTo>
                          <a:pt x="2599932" y="329"/>
                          <a:pt x="2704059" y="19413"/>
                          <a:pt x="2964886" y="0"/>
                        </a:cubicBezTo>
                        <a:cubicBezTo>
                          <a:pt x="3225713" y="-19413"/>
                          <a:pt x="3453113" y="-37390"/>
                          <a:pt x="3738335" y="0"/>
                        </a:cubicBezTo>
                        <a:cubicBezTo>
                          <a:pt x="4023557" y="37390"/>
                          <a:pt x="4181329" y="6737"/>
                          <a:pt x="4382875" y="0"/>
                        </a:cubicBezTo>
                        <a:cubicBezTo>
                          <a:pt x="4584421" y="-6737"/>
                          <a:pt x="4792828" y="-16918"/>
                          <a:pt x="5091870" y="0"/>
                        </a:cubicBezTo>
                        <a:cubicBezTo>
                          <a:pt x="5390912" y="16918"/>
                          <a:pt x="5433970" y="-26747"/>
                          <a:pt x="5671956" y="0"/>
                        </a:cubicBezTo>
                        <a:cubicBezTo>
                          <a:pt x="5909942" y="26747"/>
                          <a:pt x="6195897" y="23726"/>
                          <a:pt x="6445405" y="0"/>
                        </a:cubicBezTo>
                        <a:cubicBezTo>
                          <a:pt x="6471370" y="338315"/>
                          <a:pt x="6441800" y="552565"/>
                          <a:pt x="6445405" y="713232"/>
                        </a:cubicBezTo>
                        <a:cubicBezTo>
                          <a:pt x="6449010" y="873899"/>
                          <a:pt x="6426152" y="1185573"/>
                          <a:pt x="6445405" y="1371600"/>
                        </a:cubicBezTo>
                        <a:cubicBezTo>
                          <a:pt x="6290578" y="1387753"/>
                          <a:pt x="6120593" y="1389241"/>
                          <a:pt x="5994227" y="1371600"/>
                        </a:cubicBezTo>
                        <a:cubicBezTo>
                          <a:pt x="5867861" y="1353959"/>
                          <a:pt x="5634022" y="1367808"/>
                          <a:pt x="5543048" y="1371600"/>
                        </a:cubicBezTo>
                        <a:cubicBezTo>
                          <a:pt x="5452074" y="1375392"/>
                          <a:pt x="5137458" y="1396566"/>
                          <a:pt x="4834054" y="1371600"/>
                        </a:cubicBezTo>
                        <a:cubicBezTo>
                          <a:pt x="4530650" y="1346634"/>
                          <a:pt x="4485442" y="1390485"/>
                          <a:pt x="4382875" y="1371600"/>
                        </a:cubicBezTo>
                        <a:cubicBezTo>
                          <a:pt x="4280308" y="1352715"/>
                          <a:pt x="3962662" y="1376304"/>
                          <a:pt x="3738335" y="1371600"/>
                        </a:cubicBezTo>
                        <a:cubicBezTo>
                          <a:pt x="3514008" y="1366896"/>
                          <a:pt x="3396635" y="1388549"/>
                          <a:pt x="3222703" y="1371600"/>
                        </a:cubicBezTo>
                        <a:cubicBezTo>
                          <a:pt x="3048771" y="1354651"/>
                          <a:pt x="2844051" y="1357528"/>
                          <a:pt x="2578162" y="1371600"/>
                        </a:cubicBezTo>
                        <a:cubicBezTo>
                          <a:pt x="2312273" y="1385672"/>
                          <a:pt x="2074507" y="1345640"/>
                          <a:pt x="1933622" y="1371600"/>
                        </a:cubicBezTo>
                        <a:cubicBezTo>
                          <a:pt x="1792737" y="1397560"/>
                          <a:pt x="1600909" y="1347649"/>
                          <a:pt x="1289081" y="1371600"/>
                        </a:cubicBezTo>
                        <a:cubicBezTo>
                          <a:pt x="977253" y="1395551"/>
                          <a:pt x="788864" y="1361575"/>
                          <a:pt x="644541" y="1371600"/>
                        </a:cubicBezTo>
                        <a:cubicBezTo>
                          <a:pt x="500218" y="1381625"/>
                          <a:pt x="156552" y="1378015"/>
                          <a:pt x="0" y="1371600"/>
                        </a:cubicBezTo>
                        <a:cubicBezTo>
                          <a:pt x="-2118" y="1223532"/>
                          <a:pt x="29673" y="960391"/>
                          <a:pt x="0" y="672084"/>
                        </a:cubicBezTo>
                        <a:cubicBezTo>
                          <a:pt x="-29673" y="383777"/>
                          <a:pt x="9492" y="173397"/>
                          <a:pt x="0" y="0"/>
                        </a:cubicBezTo>
                        <a:close/>
                      </a:path>
                      <a:path w="6445405" h="1371600" stroke="0" extrusionOk="0">
                        <a:moveTo>
                          <a:pt x="0" y="0"/>
                        </a:moveTo>
                        <a:cubicBezTo>
                          <a:pt x="266533" y="26943"/>
                          <a:pt x="360842" y="15135"/>
                          <a:pt x="580086" y="0"/>
                        </a:cubicBezTo>
                        <a:cubicBezTo>
                          <a:pt x="799330" y="-15135"/>
                          <a:pt x="936628" y="-1449"/>
                          <a:pt x="1031265" y="0"/>
                        </a:cubicBezTo>
                        <a:cubicBezTo>
                          <a:pt x="1125902" y="1449"/>
                          <a:pt x="1627891" y="26442"/>
                          <a:pt x="1804713" y="0"/>
                        </a:cubicBezTo>
                        <a:cubicBezTo>
                          <a:pt x="1981535" y="-26442"/>
                          <a:pt x="2228210" y="-12792"/>
                          <a:pt x="2384800" y="0"/>
                        </a:cubicBezTo>
                        <a:cubicBezTo>
                          <a:pt x="2541390" y="12792"/>
                          <a:pt x="2689074" y="7089"/>
                          <a:pt x="2964886" y="0"/>
                        </a:cubicBezTo>
                        <a:cubicBezTo>
                          <a:pt x="3240698" y="-7089"/>
                          <a:pt x="3506331" y="12054"/>
                          <a:pt x="3738335" y="0"/>
                        </a:cubicBezTo>
                        <a:cubicBezTo>
                          <a:pt x="3970339" y="-12054"/>
                          <a:pt x="4101978" y="-14415"/>
                          <a:pt x="4253967" y="0"/>
                        </a:cubicBezTo>
                        <a:cubicBezTo>
                          <a:pt x="4405956" y="14415"/>
                          <a:pt x="4700185" y="36662"/>
                          <a:pt x="5027416" y="0"/>
                        </a:cubicBezTo>
                        <a:cubicBezTo>
                          <a:pt x="5354647" y="-36662"/>
                          <a:pt x="5549302" y="20425"/>
                          <a:pt x="5800865" y="0"/>
                        </a:cubicBezTo>
                        <a:cubicBezTo>
                          <a:pt x="6052428" y="-20425"/>
                          <a:pt x="6226866" y="22124"/>
                          <a:pt x="6445405" y="0"/>
                        </a:cubicBezTo>
                        <a:cubicBezTo>
                          <a:pt x="6459662" y="221338"/>
                          <a:pt x="6474612" y="475027"/>
                          <a:pt x="6445405" y="713232"/>
                        </a:cubicBezTo>
                        <a:cubicBezTo>
                          <a:pt x="6416198" y="951437"/>
                          <a:pt x="6452346" y="1121195"/>
                          <a:pt x="6445405" y="1371600"/>
                        </a:cubicBezTo>
                        <a:cubicBezTo>
                          <a:pt x="6246603" y="1351878"/>
                          <a:pt x="6146894" y="1352584"/>
                          <a:pt x="5994227" y="1371600"/>
                        </a:cubicBezTo>
                        <a:cubicBezTo>
                          <a:pt x="5841560" y="1390616"/>
                          <a:pt x="5462167" y="1403522"/>
                          <a:pt x="5220778" y="1371600"/>
                        </a:cubicBezTo>
                        <a:cubicBezTo>
                          <a:pt x="4979389" y="1339678"/>
                          <a:pt x="4825128" y="1394863"/>
                          <a:pt x="4705146" y="1371600"/>
                        </a:cubicBezTo>
                        <a:cubicBezTo>
                          <a:pt x="4585164" y="1348337"/>
                          <a:pt x="4223543" y="1374741"/>
                          <a:pt x="4060605" y="1371600"/>
                        </a:cubicBezTo>
                        <a:cubicBezTo>
                          <a:pt x="3897667" y="1368459"/>
                          <a:pt x="3486556" y="1343211"/>
                          <a:pt x="3287157" y="1371600"/>
                        </a:cubicBezTo>
                        <a:cubicBezTo>
                          <a:pt x="3087758" y="1399989"/>
                          <a:pt x="2834621" y="1347349"/>
                          <a:pt x="2642616" y="1371600"/>
                        </a:cubicBezTo>
                        <a:cubicBezTo>
                          <a:pt x="2450611" y="1395851"/>
                          <a:pt x="2374925" y="1351723"/>
                          <a:pt x="2191438" y="1371600"/>
                        </a:cubicBezTo>
                        <a:cubicBezTo>
                          <a:pt x="2007951" y="1391477"/>
                          <a:pt x="1889864" y="1353747"/>
                          <a:pt x="1675805" y="1371600"/>
                        </a:cubicBezTo>
                        <a:cubicBezTo>
                          <a:pt x="1461746" y="1389453"/>
                          <a:pt x="1287097" y="1344291"/>
                          <a:pt x="902357" y="1371600"/>
                        </a:cubicBezTo>
                        <a:cubicBezTo>
                          <a:pt x="517617" y="1398909"/>
                          <a:pt x="388353" y="1381257"/>
                          <a:pt x="0" y="1371600"/>
                        </a:cubicBezTo>
                        <a:cubicBezTo>
                          <a:pt x="-28455" y="1165492"/>
                          <a:pt x="-10892" y="1020754"/>
                          <a:pt x="0" y="713232"/>
                        </a:cubicBezTo>
                        <a:cubicBezTo>
                          <a:pt x="10892" y="405710"/>
                          <a:pt x="-1060" y="2676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Andale Mono" panose="020B0509000000000004" pitchFamily="49" charset="0"/>
              </a:rPr>
              <a:t>Investigating PB Scams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95228-8DC2-753E-5681-5CD3FEEC55E9}"/>
              </a:ext>
            </a:extLst>
          </p:cNvPr>
          <p:cNvSpPr txBox="1"/>
          <p:nvPr/>
        </p:nvSpPr>
        <p:spPr>
          <a:xfrm>
            <a:off x="5979884" y="2102706"/>
            <a:ext cx="5704115" cy="3893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ndale Mono" panose="020B0509000000000004" pitchFamily="49" charset="0"/>
              </a:rPr>
              <a:t>Blockchain tracing and analysis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ndale Mono" panose="020B0509000000000004" pitchFamily="49" charset="0"/>
              </a:rPr>
              <a:t>Open-source intelligence (“OSINT”)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ndale Mono" panose="020B0509000000000004" pitchFamily="49" charset="0"/>
              </a:rPr>
              <a:t>Subpoenas to crypto exchanges, ISPs, banks, and other third parties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C3B211-0AA9-E56B-F03A-3840A066C306}"/>
              </a:ext>
            </a:extLst>
          </p:cNvPr>
          <p:cNvCxnSpPr>
            <a:cxnSpLocks/>
          </p:cNvCxnSpPr>
          <p:nvPr/>
        </p:nvCxnSpPr>
        <p:spPr>
          <a:xfrm>
            <a:off x="6556917" y="1611351"/>
            <a:ext cx="452739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diagram of a network&#10;&#10;AI-generated content may be incorrect.">
            <a:extLst>
              <a:ext uri="{FF2B5EF4-FFF2-40B4-BE49-F238E27FC236}">
                <a16:creationId xmlns:a16="http://schemas.microsoft.com/office/drawing/2014/main" id="{F22DED3D-2EE9-10E4-7C61-7EEB975D5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15" y="133285"/>
            <a:ext cx="5317192" cy="3938842"/>
          </a:xfrm>
          <a:prstGeom prst="rect">
            <a:avLst/>
          </a:prstGeom>
        </p:spPr>
      </p:pic>
      <p:pic>
        <p:nvPicPr>
          <p:cNvPr id="12" name="Picture 11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6B2A91F2-3F6C-C124-35B6-D4104EA80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15" y="4205412"/>
            <a:ext cx="5317192" cy="2519303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D37D801-A802-EDA4-7F5F-98ED46D5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/>
          <a:lstStyle/>
          <a:p>
            <a:fld id="{D637F8FC-4B86-4690-8888-22AB2F781B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57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D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B11BEF-F07E-1A08-E2E9-B281757E7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E0BC95-54C8-735E-9F58-FCF943C125D7}"/>
              </a:ext>
            </a:extLst>
          </p:cNvPr>
          <p:cNvSpPr/>
          <p:nvPr/>
        </p:nvSpPr>
        <p:spPr>
          <a:xfrm>
            <a:off x="0" y="0"/>
            <a:ext cx="557522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412DB-AFC6-A3DB-D02D-41A9900F3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238" y="239751"/>
            <a:ext cx="6445405" cy="1371600"/>
          </a:xfrm>
          <a:ln w="12700">
            <a:noFill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45405"/>
                      <a:gd name="connsiteY0" fmla="*/ 0 h 1371600"/>
                      <a:gd name="connsiteX1" fmla="*/ 451178 w 6445405"/>
                      <a:gd name="connsiteY1" fmla="*/ 0 h 1371600"/>
                      <a:gd name="connsiteX2" fmla="*/ 1224627 w 6445405"/>
                      <a:gd name="connsiteY2" fmla="*/ 0 h 1371600"/>
                      <a:gd name="connsiteX3" fmla="*/ 1933622 w 6445405"/>
                      <a:gd name="connsiteY3" fmla="*/ 0 h 1371600"/>
                      <a:gd name="connsiteX4" fmla="*/ 2384800 w 6445405"/>
                      <a:gd name="connsiteY4" fmla="*/ 0 h 1371600"/>
                      <a:gd name="connsiteX5" fmla="*/ 2964886 w 6445405"/>
                      <a:gd name="connsiteY5" fmla="*/ 0 h 1371600"/>
                      <a:gd name="connsiteX6" fmla="*/ 3738335 w 6445405"/>
                      <a:gd name="connsiteY6" fmla="*/ 0 h 1371600"/>
                      <a:gd name="connsiteX7" fmla="*/ 4382875 w 6445405"/>
                      <a:gd name="connsiteY7" fmla="*/ 0 h 1371600"/>
                      <a:gd name="connsiteX8" fmla="*/ 5091870 w 6445405"/>
                      <a:gd name="connsiteY8" fmla="*/ 0 h 1371600"/>
                      <a:gd name="connsiteX9" fmla="*/ 5671956 w 6445405"/>
                      <a:gd name="connsiteY9" fmla="*/ 0 h 1371600"/>
                      <a:gd name="connsiteX10" fmla="*/ 6445405 w 6445405"/>
                      <a:gd name="connsiteY10" fmla="*/ 0 h 1371600"/>
                      <a:gd name="connsiteX11" fmla="*/ 6445405 w 6445405"/>
                      <a:gd name="connsiteY11" fmla="*/ 713232 h 1371600"/>
                      <a:gd name="connsiteX12" fmla="*/ 6445405 w 6445405"/>
                      <a:gd name="connsiteY12" fmla="*/ 1371600 h 1371600"/>
                      <a:gd name="connsiteX13" fmla="*/ 5994227 w 6445405"/>
                      <a:gd name="connsiteY13" fmla="*/ 1371600 h 1371600"/>
                      <a:gd name="connsiteX14" fmla="*/ 5543048 w 6445405"/>
                      <a:gd name="connsiteY14" fmla="*/ 1371600 h 1371600"/>
                      <a:gd name="connsiteX15" fmla="*/ 4834054 w 6445405"/>
                      <a:gd name="connsiteY15" fmla="*/ 1371600 h 1371600"/>
                      <a:gd name="connsiteX16" fmla="*/ 4382875 w 6445405"/>
                      <a:gd name="connsiteY16" fmla="*/ 1371600 h 1371600"/>
                      <a:gd name="connsiteX17" fmla="*/ 3738335 w 6445405"/>
                      <a:gd name="connsiteY17" fmla="*/ 1371600 h 1371600"/>
                      <a:gd name="connsiteX18" fmla="*/ 3222703 w 6445405"/>
                      <a:gd name="connsiteY18" fmla="*/ 1371600 h 1371600"/>
                      <a:gd name="connsiteX19" fmla="*/ 2578162 w 6445405"/>
                      <a:gd name="connsiteY19" fmla="*/ 1371600 h 1371600"/>
                      <a:gd name="connsiteX20" fmla="*/ 1933622 w 6445405"/>
                      <a:gd name="connsiteY20" fmla="*/ 1371600 h 1371600"/>
                      <a:gd name="connsiteX21" fmla="*/ 1289081 w 6445405"/>
                      <a:gd name="connsiteY21" fmla="*/ 1371600 h 1371600"/>
                      <a:gd name="connsiteX22" fmla="*/ 644541 w 6445405"/>
                      <a:gd name="connsiteY22" fmla="*/ 1371600 h 1371600"/>
                      <a:gd name="connsiteX23" fmla="*/ 0 w 6445405"/>
                      <a:gd name="connsiteY23" fmla="*/ 1371600 h 1371600"/>
                      <a:gd name="connsiteX24" fmla="*/ 0 w 6445405"/>
                      <a:gd name="connsiteY24" fmla="*/ 672084 h 1371600"/>
                      <a:gd name="connsiteX25" fmla="*/ 0 w 6445405"/>
                      <a:gd name="connsiteY25" fmla="*/ 0 h 137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45405" h="1371600" fill="none" extrusionOk="0">
                        <a:moveTo>
                          <a:pt x="0" y="0"/>
                        </a:moveTo>
                        <a:cubicBezTo>
                          <a:pt x="224126" y="18724"/>
                          <a:pt x="318485" y="-20076"/>
                          <a:pt x="451178" y="0"/>
                        </a:cubicBezTo>
                        <a:cubicBezTo>
                          <a:pt x="583871" y="20076"/>
                          <a:pt x="937353" y="-35147"/>
                          <a:pt x="1224627" y="0"/>
                        </a:cubicBezTo>
                        <a:cubicBezTo>
                          <a:pt x="1511901" y="35147"/>
                          <a:pt x="1726719" y="-5005"/>
                          <a:pt x="1933622" y="0"/>
                        </a:cubicBezTo>
                        <a:cubicBezTo>
                          <a:pt x="2140525" y="5005"/>
                          <a:pt x="2169668" y="-329"/>
                          <a:pt x="2384800" y="0"/>
                        </a:cubicBezTo>
                        <a:cubicBezTo>
                          <a:pt x="2599932" y="329"/>
                          <a:pt x="2704059" y="19413"/>
                          <a:pt x="2964886" y="0"/>
                        </a:cubicBezTo>
                        <a:cubicBezTo>
                          <a:pt x="3225713" y="-19413"/>
                          <a:pt x="3453113" y="-37390"/>
                          <a:pt x="3738335" y="0"/>
                        </a:cubicBezTo>
                        <a:cubicBezTo>
                          <a:pt x="4023557" y="37390"/>
                          <a:pt x="4181329" y="6737"/>
                          <a:pt x="4382875" y="0"/>
                        </a:cubicBezTo>
                        <a:cubicBezTo>
                          <a:pt x="4584421" y="-6737"/>
                          <a:pt x="4792828" y="-16918"/>
                          <a:pt x="5091870" y="0"/>
                        </a:cubicBezTo>
                        <a:cubicBezTo>
                          <a:pt x="5390912" y="16918"/>
                          <a:pt x="5433970" y="-26747"/>
                          <a:pt x="5671956" y="0"/>
                        </a:cubicBezTo>
                        <a:cubicBezTo>
                          <a:pt x="5909942" y="26747"/>
                          <a:pt x="6195897" y="23726"/>
                          <a:pt x="6445405" y="0"/>
                        </a:cubicBezTo>
                        <a:cubicBezTo>
                          <a:pt x="6471370" y="338315"/>
                          <a:pt x="6441800" y="552565"/>
                          <a:pt x="6445405" y="713232"/>
                        </a:cubicBezTo>
                        <a:cubicBezTo>
                          <a:pt x="6449010" y="873899"/>
                          <a:pt x="6426152" y="1185573"/>
                          <a:pt x="6445405" y="1371600"/>
                        </a:cubicBezTo>
                        <a:cubicBezTo>
                          <a:pt x="6290578" y="1387753"/>
                          <a:pt x="6120593" y="1389241"/>
                          <a:pt x="5994227" y="1371600"/>
                        </a:cubicBezTo>
                        <a:cubicBezTo>
                          <a:pt x="5867861" y="1353959"/>
                          <a:pt x="5634022" y="1367808"/>
                          <a:pt x="5543048" y="1371600"/>
                        </a:cubicBezTo>
                        <a:cubicBezTo>
                          <a:pt x="5452074" y="1375392"/>
                          <a:pt x="5137458" y="1396566"/>
                          <a:pt x="4834054" y="1371600"/>
                        </a:cubicBezTo>
                        <a:cubicBezTo>
                          <a:pt x="4530650" y="1346634"/>
                          <a:pt x="4485442" y="1390485"/>
                          <a:pt x="4382875" y="1371600"/>
                        </a:cubicBezTo>
                        <a:cubicBezTo>
                          <a:pt x="4280308" y="1352715"/>
                          <a:pt x="3962662" y="1376304"/>
                          <a:pt x="3738335" y="1371600"/>
                        </a:cubicBezTo>
                        <a:cubicBezTo>
                          <a:pt x="3514008" y="1366896"/>
                          <a:pt x="3396635" y="1388549"/>
                          <a:pt x="3222703" y="1371600"/>
                        </a:cubicBezTo>
                        <a:cubicBezTo>
                          <a:pt x="3048771" y="1354651"/>
                          <a:pt x="2844051" y="1357528"/>
                          <a:pt x="2578162" y="1371600"/>
                        </a:cubicBezTo>
                        <a:cubicBezTo>
                          <a:pt x="2312273" y="1385672"/>
                          <a:pt x="2074507" y="1345640"/>
                          <a:pt x="1933622" y="1371600"/>
                        </a:cubicBezTo>
                        <a:cubicBezTo>
                          <a:pt x="1792737" y="1397560"/>
                          <a:pt x="1600909" y="1347649"/>
                          <a:pt x="1289081" y="1371600"/>
                        </a:cubicBezTo>
                        <a:cubicBezTo>
                          <a:pt x="977253" y="1395551"/>
                          <a:pt x="788864" y="1361575"/>
                          <a:pt x="644541" y="1371600"/>
                        </a:cubicBezTo>
                        <a:cubicBezTo>
                          <a:pt x="500218" y="1381625"/>
                          <a:pt x="156552" y="1378015"/>
                          <a:pt x="0" y="1371600"/>
                        </a:cubicBezTo>
                        <a:cubicBezTo>
                          <a:pt x="-2118" y="1223532"/>
                          <a:pt x="29673" y="960391"/>
                          <a:pt x="0" y="672084"/>
                        </a:cubicBezTo>
                        <a:cubicBezTo>
                          <a:pt x="-29673" y="383777"/>
                          <a:pt x="9492" y="173397"/>
                          <a:pt x="0" y="0"/>
                        </a:cubicBezTo>
                        <a:close/>
                      </a:path>
                      <a:path w="6445405" h="1371600" stroke="0" extrusionOk="0">
                        <a:moveTo>
                          <a:pt x="0" y="0"/>
                        </a:moveTo>
                        <a:cubicBezTo>
                          <a:pt x="266533" y="26943"/>
                          <a:pt x="360842" y="15135"/>
                          <a:pt x="580086" y="0"/>
                        </a:cubicBezTo>
                        <a:cubicBezTo>
                          <a:pt x="799330" y="-15135"/>
                          <a:pt x="936628" y="-1449"/>
                          <a:pt x="1031265" y="0"/>
                        </a:cubicBezTo>
                        <a:cubicBezTo>
                          <a:pt x="1125902" y="1449"/>
                          <a:pt x="1627891" y="26442"/>
                          <a:pt x="1804713" y="0"/>
                        </a:cubicBezTo>
                        <a:cubicBezTo>
                          <a:pt x="1981535" y="-26442"/>
                          <a:pt x="2228210" y="-12792"/>
                          <a:pt x="2384800" y="0"/>
                        </a:cubicBezTo>
                        <a:cubicBezTo>
                          <a:pt x="2541390" y="12792"/>
                          <a:pt x="2689074" y="7089"/>
                          <a:pt x="2964886" y="0"/>
                        </a:cubicBezTo>
                        <a:cubicBezTo>
                          <a:pt x="3240698" y="-7089"/>
                          <a:pt x="3506331" y="12054"/>
                          <a:pt x="3738335" y="0"/>
                        </a:cubicBezTo>
                        <a:cubicBezTo>
                          <a:pt x="3970339" y="-12054"/>
                          <a:pt x="4101978" y="-14415"/>
                          <a:pt x="4253967" y="0"/>
                        </a:cubicBezTo>
                        <a:cubicBezTo>
                          <a:pt x="4405956" y="14415"/>
                          <a:pt x="4700185" y="36662"/>
                          <a:pt x="5027416" y="0"/>
                        </a:cubicBezTo>
                        <a:cubicBezTo>
                          <a:pt x="5354647" y="-36662"/>
                          <a:pt x="5549302" y="20425"/>
                          <a:pt x="5800865" y="0"/>
                        </a:cubicBezTo>
                        <a:cubicBezTo>
                          <a:pt x="6052428" y="-20425"/>
                          <a:pt x="6226866" y="22124"/>
                          <a:pt x="6445405" y="0"/>
                        </a:cubicBezTo>
                        <a:cubicBezTo>
                          <a:pt x="6459662" y="221338"/>
                          <a:pt x="6474612" y="475027"/>
                          <a:pt x="6445405" y="713232"/>
                        </a:cubicBezTo>
                        <a:cubicBezTo>
                          <a:pt x="6416198" y="951437"/>
                          <a:pt x="6452346" y="1121195"/>
                          <a:pt x="6445405" y="1371600"/>
                        </a:cubicBezTo>
                        <a:cubicBezTo>
                          <a:pt x="6246603" y="1351878"/>
                          <a:pt x="6146894" y="1352584"/>
                          <a:pt x="5994227" y="1371600"/>
                        </a:cubicBezTo>
                        <a:cubicBezTo>
                          <a:pt x="5841560" y="1390616"/>
                          <a:pt x="5462167" y="1403522"/>
                          <a:pt x="5220778" y="1371600"/>
                        </a:cubicBezTo>
                        <a:cubicBezTo>
                          <a:pt x="4979389" y="1339678"/>
                          <a:pt x="4825128" y="1394863"/>
                          <a:pt x="4705146" y="1371600"/>
                        </a:cubicBezTo>
                        <a:cubicBezTo>
                          <a:pt x="4585164" y="1348337"/>
                          <a:pt x="4223543" y="1374741"/>
                          <a:pt x="4060605" y="1371600"/>
                        </a:cubicBezTo>
                        <a:cubicBezTo>
                          <a:pt x="3897667" y="1368459"/>
                          <a:pt x="3486556" y="1343211"/>
                          <a:pt x="3287157" y="1371600"/>
                        </a:cubicBezTo>
                        <a:cubicBezTo>
                          <a:pt x="3087758" y="1399989"/>
                          <a:pt x="2834621" y="1347349"/>
                          <a:pt x="2642616" y="1371600"/>
                        </a:cubicBezTo>
                        <a:cubicBezTo>
                          <a:pt x="2450611" y="1395851"/>
                          <a:pt x="2374925" y="1351723"/>
                          <a:pt x="2191438" y="1371600"/>
                        </a:cubicBezTo>
                        <a:cubicBezTo>
                          <a:pt x="2007951" y="1391477"/>
                          <a:pt x="1889864" y="1353747"/>
                          <a:pt x="1675805" y="1371600"/>
                        </a:cubicBezTo>
                        <a:cubicBezTo>
                          <a:pt x="1461746" y="1389453"/>
                          <a:pt x="1287097" y="1344291"/>
                          <a:pt x="902357" y="1371600"/>
                        </a:cubicBezTo>
                        <a:cubicBezTo>
                          <a:pt x="517617" y="1398909"/>
                          <a:pt x="388353" y="1381257"/>
                          <a:pt x="0" y="1371600"/>
                        </a:cubicBezTo>
                        <a:cubicBezTo>
                          <a:pt x="-28455" y="1165492"/>
                          <a:pt x="-10892" y="1020754"/>
                          <a:pt x="0" y="713232"/>
                        </a:cubicBezTo>
                        <a:cubicBezTo>
                          <a:pt x="10892" y="405710"/>
                          <a:pt x="-1060" y="2676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Andale Mono" panose="020B0509000000000004" pitchFamily="49" charset="0"/>
              </a:rPr>
              <a:t>What’s next?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E5AB9C-A0C7-CF41-AE00-F23470EC3B9E}"/>
              </a:ext>
            </a:extLst>
          </p:cNvPr>
          <p:cNvSpPr txBox="1"/>
          <p:nvPr/>
        </p:nvSpPr>
        <p:spPr>
          <a:xfrm>
            <a:off x="5847127" y="2102706"/>
            <a:ext cx="6092397" cy="3031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ndale Mono" panose="020B0509000000000004" pitchFamily="49" charset="0"/>
              </a:rPr>
              <a:t>AI-enabled “</a:t>
            </a:r>
            <a:r>
              <a:rPr lang="en-US" sz="2200" dirty="0" err="1">
                <a:solidFill>
                  <a:schemeClr val="bg1"/>
                </a:solidFill>
                <a:latin typeface="Andale Mono" panose="020B0509000000000004" pitchFamily="49" charset="0"/>
              </a:rPr>
              <a:t>faceswaps</a:t>
            </a:r>
            <a:r>
              <a:rPr lang="en-US" sz="2200" dirty="0">
                <a:solidFill>
                  <a:schemeClr val="bg1"/>
                </a:solidFill>
                <a:latin typeface="Andale Mono" panose="020B0509000000000004" pitchFamily="49" charset="0"/>
              </a:rPr>
              <a:t>” &amp; chatbots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ndale Mono" panose="020B0509000000000004" pitchFamily="49" charset="0"/>
              </a:rPr>
              <a:t>Distribution of seized assets to victims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ndale Mono" panose="020B0509000000000004" pitchFamily="49" charset="0"/>
              </a:rPr>
              <a:t>International diplomacy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ndale Mono" panose="020B0509000000000004" pitchFamily="49" charset="0"/>
              </a:rPr>
              <a:t>Rapid response capabilities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6D506A-7EEA-E178-9CE5-60220258BED0}"/>
              </a:ext>
            </a:extLst>
          </p:cNvPr>
          <p:cNvCxnSpPr>
            <a:cxnSpLocks/>
          </p:cNvCxnSpPr>
          <p:nvPr/>
        </p:nvCxnSpPr>
        <p:spPr>
          <a:xfrm>
            <a:off x="6980663" y="1611351"/>
            <a:ext cx="3657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91082-5473-1BD1-235A-DAC40875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/>
          <a:lstStyle/>
          <a:p>
            <a:fld id="{D637F8FC-4B86-4690-8888-22AB2F781BEF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 descr="A circuit board with a brain shape&#10;&#10;AI-generated content may be incorrect.">
            <a:extLst>
              <a:ext uri="{FF2B5EF4-FFF2-40B4-BE49-F238E27FC236}">
                <a16:creationId xmlns:a16="http://schemas.microsoft.com/office/drawing/2014/main" id="{088009CC-F690-1E91-B9FE-8C5077B09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8923"/>
            <a:ext cx="5564283" cy="370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42654"/>
      </p:ext>
    </p:extLst>
  </p:cSld>
  <p:clrMapOvr>
    <a:masterClrMapping/>
  </p:clrMapOvr>
</p:sld>
</file>

<file path=ppt/theme/theme1.xml><?xml version="1.0" encoding="utf-8"?>
<a:theme xmlns:a="http://schemas.openxmlformats.org/drawingml/2006/main" name="EncaseVTI">
  <a:themeElements>
    <a:clrScheme name="Encase">
      <a:dk1>
        <a:sysClr val="windowText" lastClr="000000"/>
      </a:dk1>
      <a:lt1>
        <a:sysClr val="window" lastClr="FFFFFF"/>
      </a:lt1>
      <a:dk2>
        <a:srgbClr val="1E2121"/>
      </a:dk2>
      <a:lt2>
        <a:srgbClr val="EFECEB"/>
      </a:lt2>
      <a:accent1>
        <a:srgbClr val="717059"/>
      </a:accent1>
      <a:accent2>
        <a:srgbClr val="B9A17E"/>
      </a:accent2>
      <a:accent3>
        <a:srgbClr val="766752"/>
      </a:accent3>
      <a:accent4>
        <a:srgbClr val="A28578"/>
      </a:accent4>
      <a:accent5>
        <a:srgbClr val="6E736D"/>
      </a:accent5>
      <a:accent6>
        <a:srgbClr val="BE8366"/>
      </a:accent6>
      <a:hlink>
        <a:srgbClr val="B5714F"/>
      </a:hlink>
      <a:folHlink>
        <a:srgbClr val="7B6B4C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caseVTI" id="{C293990F-FDB3-4ED3-8175-FB79CE5A2A12}" vid="{A5662C19-271F-459F-B4ED-861A982376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185</Words>
  <Application>Microsoft Macintosh PowerPoint</Application>
  <PresentationFormat>Widescreen</PresentationFormat>
  <Paragraphs>33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Andale Mono</vt:lpstr>
      <vt:lpstr>Aptos</vt:lpstr>
      <vt:lpstr>Arial</vt:lpstr>
      <vt:lpstr>Avenir Next LT Pro</vt:lpstr>
      <vt:lpstr>Avenir Next LT Pro Light</vt:lpstr>
      <vt:lpstr>EncaseVTI</vt:lpstr>
      <vt:lpstr>Pig Butchering in Texas Isn’t (or Ain’t) Always BBQ</vt:lpstr>
      <vt:lpstr>What are  pig-butchering scams?</vt:lpstr>
      <vt:lpstr>Scope of the “Scamdemic”</vt:lpstr>
      <vt:lpstr>Recovery Methods</vt:lpstr>
      <vt:lpstr>Investigating PB Scams</vt:lpstr>
      <vt:lpstr>What’s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Evan Cole</dc:creator>
  <cp:lastModifiedBy>Marshal Hoda</cp:lastModifiedBy>
  <cp:revision>6</cp:revision>
  <dcterms:created xsi:type="dcterms:W3CDTF">2025-09-02T14:51:36Z</dcterms:created>
  <dcterms:modified xsi:type="dcterms:W3CDTF">2025-10-17T14:51:59Z</dcterms:modified>
</cp:coreProperties>
</file>