
<file path=[Content_Types].xml><?xml version="1.0" encoding="utf-8"?>
<Types xmlns="http://schemas.openxmlformats.org/package/2006/content-types">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9" r:id="rId1"/>
  </p:sldMasterIdLst>
  <p:notesMasterIdLst>
    <p:notesMasterId r:id="rId28"/>
  </p:notesMasterIdLst>
  <p:sldIdLst>
    <p:sldId id="256" r:id="rId2"/>
    <p:sldId id="311" r:id="rId3"/>
    <p:sldId id="258" r:id="rId4"/>
    <p:sldId id="257" r:id="rId5"/>
    <p:sldId id="278" r:id="rId6"/>
    <p:sldId id="282" r:id="rId7"/>
    <p:sldId id="279" r:id="rId8"/>
    <p:sldId id="259" r:id="rId9"/>
    <p:sldId id="288" r:id="rId10"/>
    <p:sldId id="290" r:id="rId11"/>
    <p:sldId id="296" r:id="rId12"/>
    <p:sldId id="289" r:id="rId13"/>
    <p:sldId id="316" r:id="rId14"/>
    <p:sldId id="351" r:id="rId15"/>
    <p:sldId id="319" r:id="rId16"/>
    <p:sldId id="349" r:id="rId17"/>
    <p:sldId id="276" r:id="rId18"/>
    <p:sldId id="277" r:id="rId19"/>
    <p:sldId id="352" r:id="rId20"/>
    <p:sldId id="315" r:id="rId21"/>
    <p:sldId id="346" r:id="rId22"/>
    <p:sldId id="354" r:id="rId23"/>
    <p:sldId id="348" r:id="rId24"/>
    <p:sldId id="350" r:id="rId25"/>
    <p:sldId id="353" r:id="rId26"/>
    <p:sldId id="341" r:id="rId2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E4E7A5C-4FED-4F7A-A84B-AA3F39E39550}" v="34" dt="2025-10-17T19:28:48.268"/>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308" autoAdjust="0"/>
    <p:restoredTop sz="96374" autoAdjust="0"/>
  </p:normalViewPr>
  <p:slideViewPr>
    <p:cSldViewPr snapToGrid="0">
      <p:cViewPr varScale="1">
        <p:scale>
          <a:sx n="107" d="100"/>
          <a:sy n="107" d="100"/>
        </p:scale>
        <p:origin x="732" y="114"/>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microsoft.com/office/2015/10/relationships/revisionInfo" Target="revisionInfo.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A615539-23CE-4A6A-8FB9-41F880A1F6A0}" type="datetimeFigureOut">
              <a:rPr lang="en-US" smtClean="0"/>
              <a:t>10/16/2025</a:t>
            </a:fld>
            <a:endParaRPr lang="en-US" dirty="0"/>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66176BB-2867-4CB0-B7AE-97A50FB598AA}" type="slidenum">
              <a:rPr lang="en-US" smtClean="0"/>
              <a:t>‹#›</a:t>
            </a:fld>
            <a:endParaRPr lang="en-US" dirty="0"/>
          </a:p>
        </p:txBody>
      </p:sp>
    </p:spTree>
    <p:extLst>
      <p:ext uri="{BB962C8B-B14F-4D97-AF65-F5344CB8AC3E}">
        <p14:creationId xmlns:p14="http://schemas.microsoft.com/office/powerpoint/2010/main" val="283628287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See also </a:t>
            </a:r>
            <a:r>
              <a:rPr lang="en-US" i="1" dirty="0"/>
              <a:t>Florida v. Jardines</a:t>
            </a:r>
            <a:r>
              <a:rPr lang="en-US" dirty="0"/>
              <a:t>, 569 U.S. ___,</a:t>
            </a:r>
            <a:r>
              <a:rPr lang="en-US" b="0" i="0" dirty="0">
                <a:solidFill>
                  <a:srgbClr val="222222"/>
                </a:solidFill>
                <a:effectLst/>
                <a:latin typeface="Helvetica Neue" panose="02000503000000020004" pitchFamily="2"/>
              </a:rPr>
              <a:t>133 S. Ct. 1409, 185 L.Ed.2d 495 (2013)</a:t>
            </a:r>
            <a:endParaRPr lang="en-US" dirty="0"/>
          </a:p>
        </p:txBody>
      </p:sp>
      <p:sp>
        <p:nvSpPr>
          <p:cNvPr id="4" name="Slide Number Placeholder 3"/>
          <p:cNvSpPr>
            <a:spLocks noGrp="1"/>
          </p:cNvSpPr>
          <p:nvPr>
            <p:ph type="sldNum" sz="quarter" idx="10"/>
          </p:nvPr>
        </p:nvSpPr>
        <p:spPr/>
        <p:txBody>
          <a:bodyPr/>
          <a:lstStyle/>
          <a:p>
            <a:fld id="{D66176BB-2867-4CB0-B7AE-97A50FB598AA}" type="slidenum">
              <a:rPr lang="en-US" smtClean="0"/>
              <a:t>9</a:t>
            </a:fld>
            <a:endParaRPr lang="en-US" dirty="0"/>
          </a:p>
        </p:txBody>
      </p:sp>
    </p:spTree>
    <p:extLst>
      <p:ext uri="{BB962C8B-B14F-4D97-AF65-F5344CB8AC3E}">
        <p14:creationId xmlns:p14="http://schemas.microsoft.com/office/powerpoint/2010/main" val="83878983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1"/>
            <a:r>
              <a:rPr lang="en-US" dirty="0"/>
              <a:t> pg. 13</a:t>
            </a:r>
            <a:r>
              <a:rPr lang="en-US" baseline="0" dirty="0"/>
              <a:t> </a:t>
            </a:r>
            <a:r>
              <a:rPr lang="en-US" dirty="0"/>
              <a:t>“gives police access to a category of information otherwise unknowable”</a:t>
            </a:r>
          </a:p>
          <a:p>
            <a:pPr lvl="1"/>
            <a:r>
              <a:rPr lang="en-US" dirty="0"/>
              <a:t>“400 million devices in the United States—not</a:t>
            </a:r>
            <a:r>
              <a:rPr lang="en-US" baseline="0" dirty="0"/>
              <a:t> just those belonging to persons who might happen to come under investigation--</a:t>
            </a:r>
            <a:r>
              <a:rPr lang="en-US" dirty="0"/>
              <a:t>this new found tracking capacity runs against everyone” </a:t>
            </a:r>
          </a:p>
          <a:p>
            <a:endParaRPr lang="en-US" dirty="0"/>
          </a:p>
        </p:txBody>
      </p:sp>
      <p:sp>
        <p:nvSpPr>
          <p:cNvPr id="4" name="Slide Number Placeholder 3"/>
          <p:cNvSpPr>
            <a:spLocks noGrp="1"/>
          </p:cNvSpPr>
          <p:nvPr>
            <p:ph type="sldNum" sz="quarter" idx="10"/>
          </p:nvPr>
        </p:nvSpPr>
        <p:spPr/>
        <p:txBody>
          <a:bodyPr/>
          <a:lstStyle/>
          <a:p>
            <a:fld id="{D66176BB-2867-4CB0-B7AE-97A50FB598AA}" type="slidenum">
              <a:rPr lang="en-US" smtClean="0"/>
              <a:t>11</a:t>
            </a:fld>
            <a:endParaRPr lang="en-US" dirty="0"/>
          </a:p>
        </p:txBody>
      </p:sp>
    </p:spTree>
    <p:extLst>
      <p:ext uri="{BB962C8B-B14F-4D97-AF65-F5344CB8AC3E}">
        <p14:creationId xmlns:p14="http://schemas.microsoft.com/office/powerpoint/2010/main" val="344414717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Surprised people when they accepted cert.  Many judges/circuits agreed historical cell site was ok under 2703d but the real question centered on real-time cell tower data.</a:t>
            </a:r>
          </a:p>
        </p:txBody>
      </p:sp>
      <p:sp>
        <p:nvSpPr>
          <p:cNvPr id="4" name="Slide Number Placeholder 3"/>
          <p:cNvSpPr>
            <a:spLocks noGrp="1"/>
          </p:cNvSpPr>
          <p:nvPr>
            <p:ph type="sldNum" sz="quarter" idx="10"/>
          </p:nvPr>
        </p:nvSpPr>
        <p:spPr/>
        <p:txBody>
          <a:bodyPr/>
          <a:lstStyle/>
          <a:p>
            <a:fld id="{D66176BB-2867-4CB0-B7AE-97A50FB598AA}" type="slidenum">
              <a:rPr lang="en-US" smtClean="0"/>
              <a:t>12</a:t>
            </a:fld>
            <a:endParaRPr lang="en-US" dirty="0"/>
          </a:p>
        </p:txBody>
      </p:sp>
    </p:spTree>
    <p:extLst>
      <p:ext uri="{BB962C8B-B14F-4D97-AF65-F5344CB8AC3E}">
        <p14:creationId xmlns:p14="http://schemas.microsoft.com/office/powerpoint/2010/main" val="109487261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915128" y="1788454"/>
            <a:ext cx="8361229" cy="2098226"/>
          </a:xfrm>
        </p:spPr>
        <p:txBody>
          <a:bodyPr anchor="b">
            <a:noAutofit/>
          </a:bodyPr>
          <a:lstStyle>
            <a:lvl1pPr algn="ctr">
              <a:defRPr sz="7200" cap="all" baseline="0">
                <a:solidFill>
                  <a:schemeClr val="tx2"/>
                </a:solidFill>
              </a:defRPr>
            </a:lvl1pPr>
          </a:lstStyle>
          <a:p>
            <a:r>
              <a:rPr lang="en-US"/>
              <a:t>Click to edit Master title style</a:t>
            </a:r>
            <a:endParaRPr lang="en-US" dirty="0"/>
          </a:p>
        </p:txBody>
      </p:sp>
      <p:sp>
        <p:nvSpPr>
          <p:cNvPr id="3" name="Subtitle 2"/>
          <p:cNvSpPr>
            <a:spLocks noGrp="1"/>
          </p:cNvSpPr>
          <p:nvPr>
            <p:ph type="subTitle" idx="1"/>
          </p:nvPr>
        </p:nvSpPr>
        <p:spPr>
          <a:xfrm>
            <a:off x="2679906" y="3956279"/>
            <a:ext cx="6831673" cy="1086237"/>
          </a:xfrm>
        </p:spPr>
        <p:txBody>
          <a:bodyPr>
            <a:normAutofit/>
          </a:bodyPr>
          <a:lstStyle>
            <a:lvl1pPr marL="0" indent="0" algn="ctr">
              <a:lnSpc>
                <a:spcPct val="112000"/>
              </a:lnSpc>
              <a:spcBef>
                <a:spcPts val="0"/>
              </a:spcBef>
              <a:spcAft>
                <a:spcPts val="0"/>
              </a:spcAft>
              <a:buNone/>
              <a:defRPr sz="23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a:xfrm>
            <a:off x="752858" y="6453386"/>
            <a:ext cx="1607944" cy="404614"/>
          </a:xfrm>
        </p:spPr>
        <p:txBody>
          <a:bodyPr/>
          <a:lstStyle>
            <a:lvl1pPr>
              <a:defRPr baseline="0">
                <a:solidFill>
                  <a:schemeClr val="tx2"/>
                </a:solidFill>
              </a:defRPr>
            </a:lvl1pPr>
          </a:lstStyle>
          <a:p>
            <a:fld id="{87DE6118-2437-4B30-8E3C-4D2BE6020583}" type="datetimeFigureOut">
              <a:rPr lang="en-US" dirty="0"/>
              <a:pPr/>
              <a:t>10/16/2025</a:t>
            </a:fld>
            <a:endParaRPr lang="en-US" dirty="0"/>
          </a:p>
        </p:txBody>
      </p:sp>
      <p:sp>
        <p:nvSpPr>
          <p:cNvPr id="5" name="Footer Placeholder 4"/>
          <p:cNvSpPr>
            <a:spLocks noGrp="1"/>
          </p:cNvSpPr>
          <p:nvPr>
            <p:ph type="ftr" sz="quarter" idx="11"/>
          </p:nvPr>
        </p:nvSpPr>
        <p:spPr>
          <a:xfrm>
            <a:off x="2584054" y="6453386"/>
            <a:ext cx="7023377" cy="404614"/>
          </a:xfrm>
        </p:spPr>
        <p:txBody>
          <a:bodyPr/>
          <a:lstStyle>
            <a:lvl1pPr algn="ctr">
              <a:defRPr baseline="0">
                <a:solidFill>
                  <a:schemeClr val="tx2"/>
                </a:solidFill>
              </a:defRPr>
            </a:lvl1pPr>
          </a:lstStyle>
          <a:p>
            <a:endParaRPr lang="en-US" dirty="0"/>
          </a:p>
        </p:txBody>
      </p:sp>
      <p:sp>
        <p:nvSpPr>
          <p:cNvPr id="6" name="Slide Number Placeholder 5"/>
          <p:cNvSpPr>
            <a:spLocks noGrp="1"/>
          </p:cNvSpPr>
          <p:nvPr>
            <p:ph type="sldNum" sz="quarter" idx="12"/>
          </p:nvPr>
        </p:nvSpPr>
        <p:spPr>
          <a:xfrm>
            <a:off x="9830683" y="6453386"/>
            <a:ext cx="1596292" cy="404614"/>
          </a:xfrm>
        </p:spPr>
        <p:txBody>
          <a:bodyPr/>
          <a:lstStyle>
            <a:lvl1pPr>
              <a:defRPr baseline="0">
                <a:solidFill>
                  <a:schemeClr val="tx2"/>
                </a:solidFill>
              </a:defRPr>
            </a:lvl1pPr>
          </a:lstStyle>
          <a:p>
            <a:fld id="{69E57DC2-970A-4B3E-BB1C-7A09969E49DF}" type="slidenum">
              <a:rPr lang="en-US" dirty="0"/>
              <a:pPr/>
              <a:t>‹#›</a:t>
            </a:fld>
            <a:endParaRPr lang="en-US" dirty="0"/>
          </a:p>
        </p:txBody>
      </p:sp>
      <p:grpSp>
        <p:nvGrpSpPr>
          <p:cNvPr id="7" name="Group 6"/>
          <p:cNvGrpSpPr/>
          <p:nvPr/>
        </p:nvGrpSpPr>
        <p:grpSpPr>
          <a:xfrm>
            <a:off x="752858" y="744469"/>
            <a:ext cx="10674117" cy="5349671"/>
            <a:chOff x="752858" y="744469"/>
            <a:chExt cx="10674117" cy="5349671"/>
          </a:xfrm>
        </p:grpSpPr>
        <p:sp>
          <p:nvSpPr>
            <p:cNvPr id="11" name="Freeform 6"/>
            <p:cNvSpPr/>
            <p:nvPr/>
          </p:nvSpPr>
          <p:spPr bwMode="auto">
            <a:xfrm>
              <a:off x="8151962" y="1685652"/>
              <a:ext cx="3275013" cy="4408488"/>
            </a:xfrm>
            <a:custGeom>
              <a:avLst/>
              <a:gdLst/>
              <a:ahLst/>
              <a:cxnLst/>
              <a:rect l="l" t="t" r="r" b="b"/>
              <a:pathLst>
                <a:path w="10000" h="10000">
                  <a:moveTo>
                    <a:pt x="8761" y="0"/>
                  </a:moveTo>
                  <a:lnTo>
                    <a:pt x="10000" y="0"/>
                  </a:lnTo>
                  <a:lnTo>
                    <a:pt x="10000" y="10000"/>
                  </a:lnTo>
                  <a:lnTo>
                    <a:pt x="0" y="10000"/>
                  </a:lnTo>
                  <a:lnTo>
                    <a:pt x="0" y="9126"/>
                  </a:lnTo>
                  <a:lnTo>
                    <a:pt x="8761" y="9127"/>
                  </a:lnTo>
                  <a:lnTo>
                    <a:pt x="8761" y="0"/>
                  </a:lnTo>
                  <a:close/>
                </a:path>
              </a:pathLst>
            </a:custGeom>
            <a:solidFill>
              <a:schemeClr val="tx2"/>
            </a:solidFill>
            <a:ln w="0">
              <a:noFill/>
              <a:prstDash val="solid"/>
              <a:round/>
              <a:headEnd/>
              <a:tailEnd/>
            </a:ln>
          </p:spPr>
        </p:sp>
        <p:sp>
          <p:nvSpPr>
            <p:cNvPr id="14" name="Freeform 6"/>
            <p:cNvSpPr/>
            <p:nvPr/>
          </p:nvSpPr>
          <p:spPr bwMode="auto">
            <a:xfrm flipH="1" flipV="1">
              <a:off x="752858" y="744469"/>
              <a:ext cx="3275668" cy="4408488"/>
            </a:xfrm>
            <a:custGeom>
              <a:avLst/>
              <a:gdLst/>
              <a:ahLst/>
              <a:cxnLst/>
              <a:rect l="l" t="t" r="r" b="b"/>
              <a:pathLst>
                <a:path w="10002" h="10000">
                  <a:moveTo>
                    <a:pt x="8763" y="0"/>
                  </a:moveTo>
                  <a:lnTo>
                    <a:pt x="10002" y="0"/>
                  </a:lnTo>
                  <a:lnTo>
                    <a:pt x="10002" y="10000"/>
                  </a:lnTo>
                  <a:lnTo>
                    <a:pt x="2" y="10000"/>
                  </a:lnTo>
                  <a:cubicBezTo>
                    <a:pt x="-2" y="9698"/>
                    <a:pt x="4" y="9427"/>
                    <a:pt x="0" y="9125"/>
                  </a:cubicBezTo>
                  <a:lnTo>
                    <a:pt x="8763" y="9128"/>
                  </a:lnTo>
                  <a:lnTo>
                    <a:pt x="8763" y="0"/>
                  </a:lnTo>
                  <a:close/>
                </a:path>
              </a:pathLst>
            </a:custGeom>
            <a:solidFill>
              <a:schemeClr val="tx2"/>
            </a:solidFill>
            <a:ln w="0">
              <a:noFill/>
              <a:prstDash val="solid"/>
              <a:round/>
              <a:headEnd/>
              <a:tailEnd/>
            </a:ln>
          </p:spPr>
        </p:sp>
      </p:grpSp>
    </p:spTree>
    <p:extLst>
      <p:ext uri="{BB962C8B-B14F-4D97-AF65-F5344CB8AC3E}">
        <p14:creationId xmlns:p14="http://schemas.microsoft.com/office/powerpoint/2010/main" val="2927693003"/>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a:xfrm>
            <a:off x="1371600" y="2295525"/>
            <a:ext cx="9601200" cy="3571875"/>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dirty="0"/>
              <a:t>10/16/2025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dirty="0"/>
              <a:t>‹#›</a:t>
            </a:fld>
            <a:endParaRPr lang="en-US" dirty="0"/>
          </a:p>
        </p:txBody>
      </p:sp>
    </p:spTree>
    <p:extLst>
      <p:ext uri="{BB962C8B-B14F-4D97-AF65-F5344CB8AC3E}">
        <p14:creationId xmlns:p14="http://schemas.microsoft.com/office/powerpoint/2010/main" val="317402865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596561" y="624156"/>
            <a:ext cx="1565766" cy="5243244"/>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371600" y="624156"/>
            <a:ext cx="8179641" cy="5243244"/>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dirty="0"/>
              <a:t>10/16/2025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dirty="0"/>
              <a:t>‹#›</a:t>
            </a:fld>
            <a:endParaRPr lang="en-US" dirty="0"/>
          </a:p>
        </p:txBody>
      </p:sp>
    </p:spTree>
    <p:extLst>
      <p:ext uri="{BB962C8B-B14F-4D97-AF65-F5344CB8AC3E}">
        <p14:creationId xmlns:p14="http://schemas.microsoft.com/office/powerpoint/2010/main" val="215340566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dirty="0"/>
              <a:t>10/16/2025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dirty="0"/>
              <a:t>‹#›</a:t>
            </a:fld>
            <a:endParaRPr lang="en-US" dirty="0"/>
          </a:p>
        </p:txBody>
      </p:sp>
    </p:spTree>
    <p:extLst>
      <p:ext uri="{BB962C8B-B14F-4D97-AF65-F5344CB8AC3E}">
        <p14:creationId xmlns:p14="http://schemas.microsoft.com/office/powerpoint/2010/main" val="3652086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65025" y="1301360"/>
            <a:ext cx="9612971" cy="2852737"/>
          </a:xfrm>
        </p:spPr>
        <p:txBody>
          <a:bodyPr anchor="b">
            <a:normAutofit/>
          </a:bodyPr>
          <a:lstStyle>
            <a:lvl1pPr algn="r">
              <a:defRPr sz="7200" cap="all" baseline="0">
                <a:solidFill>
                  <a:schemeClr val="tx2"/>
                </a:solidFill>
              </a:defRPr>
            </a:lvl1pPr>
          </a:lstStyle>
          <a:p>
            <a:r>
              <a:rPr lang="en-US"/>
              <a:t>Click to edit Master title style</a:t>
            </a:r>
            <a:endParaRPr lang="en-US" dirty="0"/>
          </a:p>
        </p:txBody>
      </p:sp>
      <p:sp>
        <p:nvSpPr>
          <p:cNvPr id="3" name="Text Placeholder 2"/>
          <p:cNvSpPr>
            <a:spLocks noGrp="1"/>
          </p:cNvSpPr>
          <p:nvPr>
            <p:ph type="body" idx="1"/>
          </p:nvPr>
        </p:nvSpPr>
        <p:spPr>
          <a:xfrm>
            <a:off x="765025" y="4216328"/>
            <a:ext cx="9612971" cy="1143324"/>
          </a:xfrm>
        </p:spPr>
        <p:txBody>
          <a:bodyPr/>
          <a:lstStyle>
            <a:lvl1pPr marL="0" indent="0" algn="r">
              <a:lnSpc>
                <a:spcPct val="112000"/>
              </a:lnSpc>
              <a:spcBef>
                <a:spcPts val="0"/>
              </a:spcBef>
              <a:spcAft>
                <a:spcPts val="0"/>
              </a:spcAft>
              <a:buNone/>
              <a:defRPr sz="2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a:xfrm>
            <a:off x="738908" y="6453386"/>
            <a:ext cx="1622409" cy="404614"/>
          </a:xfrm>
        </p:spPr>
        <p:txBody>
          <a:bodyPr/>
          <a:lstStyle>
            <a:lvl1pPr>
              <a:defRPr>
                <a:solidFill>
                  <a:schemeClr val="tx2"/>
                </a:solidFill>
              </a:defRPr>
            </a:lvl1pPr>
          </a:lstStyle>
          <a:p>
            <a:fld id="{87DE6118-2437-4B30-8E3C-4D2BE6020583}" type="datetimeFigureOut">
              <a:rPr lang="en-US" dirty="0"/>
              <a:pPr/>
              <a:t>10/16/2025</a:t>
            </a:fld>
            <a:endParaRPr lang="en-US" dirty="0"/>
          </a:p>
        </p:txBody>
      </p:sp>
      <p:sp>
        <p:nvSpPr>
          <p:cNvPr id="5" name="Footer Placeholder 4"/>
          <p:cNvSpPr>
            <a:spLocks noGrp="1"/>
          </p:cNvSpPr>
          <p:nvPr>
            <p:ph type="ftr" sz="quarter" idx="11"/>
          </p:nvPr>
        </p:nvSpPr>
        <p:spPr>
          <a:xfrm>
            <a:off x="2584312" y="6453386"/>
            <a:ext cx="7023377" cy="404614"/>
          </a:xfrm>
        </p:spPr>
        <p:txBody>
          <a:bodyPr/>
          <a:lstStyle>
            <a:lvl1pPr algn="ctr">
              <a:defRPr>
                <a:solidFill>
                  <a:schemeClr val="tx2"/>
                </a:solidFill>
              </a:defRPr>
            </a:lvl1pPr>
          </a:lstStyle>
          <a:p>
            <a:endParaRPr lang="en-US" dirty="0"/>
          </a:p>
        </p:txBody>
      </p:sp>
      <p:sp>
        <p:nvSpPr>
          <p:cNvPr id="6" name="Slide Number Placeholder 5"/>
          <p:cNvSpPr>
            <a:spLocks noGrp="1"/>
          </p:cNvSpPr>
          <p:nvPr>
            <p:ph type="sldNum" sz="quarter" idx="12"/>
          </p:nvPr>
        </p:nvSpPr>
        <p:spPr>
          <a:xfrm>
            <a:off x="9830683" y="6453386"/>
            <a:ext cx="1596292" cy="404614"/>
          </a:xfrm>
        </p:spPr>
        <p:txBody>
          <a:bodyPr/>
          <a:lstStyle>
            <a:lvl1pPr>
              <a:defRPr>
                <a:solidFill>
                  <a:schemeClr val="tx2"/>
                </a:solidFill>
              </a:defRPr>
            </a:lvl1pPr>
          </a:lstStyle>
          <a:p>
            <a:fld id="{69E57DC2-970A-4B3E-BB1C-7A09969E49DF}" type="slidenum">
              <a:rPr lang="en-US" dirty="0"/>
              <a:pPr/>
              <a:t>‹#›</a:t>
            </a:fld>
            <a:endParaRPr lang="en-US" dirty="0"/>
          </a:p>
        </p:txBody>
      </p:sp>
      <p:sp>
        <p:nvSpPr>
          <p:cNvPr id="7" name="Freeform 6" title="Crop Mark"/>
          <p:cNvSpPr/>
          <p:nvPr/>
        </p:nvSpPr>
        <p:spPr bwMode="auto">
          <a:xfrm>
            <a:off x="8151962" y="1685652"/>
            <a:ext cx="3275013" cy="4408488"/>
          </a:xfrm>
          <a:custGeom>
            <a:avLst/>
            <a:gdLst/>
            <a:ahLst/>
            <a:cxnLst/>
            <a:rect l="0" t="0" r="r" b="b"/>
            <a:pathLst>
              <a:path w="4125" h="5554">
                <a:moveTo>
                  <a:pt x="3614" y="0"/>
                </a:moveTo>
                <a:lnTo>
                  <a:pt x="4125" y="0"/>
                </a:lnTo>
                <a:lnTo>
                  <a:pt x="4125" y="5554"/>
                </a:lnTo>
                <a:lnTo>
                  <a:pt x="0" y="5554"/>
                </a:lnTo>
                <a:lnTo>
                  <a:pt x="0" y="5074"/>
                </a:lnTo>
                <a:lnTo>
                  <a:pt x="3614" y="5074"/>
                </a:lnTo>
                <a:lnTo>
                  <a:pt x="3614" y="0"/>
                </a:lnTo>
                <a:close/>
              </a:path>
            </a:pathLst>
          </a:custGeom>
          <a:solidFill>
            <a:schemeClr val="tx2"/>
          </a:solidFill>
          <a:ln w="0">
            <a:noFill/>
            <a:prstDash val="solid"/>
            <a:round/>
            <a:headEnd/>
            <a:tailEnd/>
          </a:ln>
        </p:spPr>
      </p:sp>
    </p:spTree>
    <p:extLst>
      <p:ext uri="{BB962C8B-B14F-4D97-AF65-F5344CB8AC3E}">
        <p14:creationId xmlns:p14="http://schemas.microsoft.com/office/powerpoint/2010/main" val="972048311"/>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2"/>
                </a:solidFill>
              </a:defRPr>
            </a:lvl1pPr>
          </a:lstStyle>
          <a:p>
            <a:r>
              <a:rPr lang="en-US"/>
              <a:t>Click to edit Master title style</a:t>
            </a:r>
            <a:endParaRPr lang="en-US" dirty="0"/>
          </a:p>
        </p:txBody>
      </p:sp>
      <p:sp>
        <p:nvSpPr>
          <p:cNvPr id="3" name="Content Placeholder 2"/>
          <p:cNvSpPr>
            <a:spLocks noGrp="1"/>
          </p:cNvSpPr>
          <p:nvPr>
            <p:ph sz="half" idx="1"/>
          </p:nvPr>
        </p:nvSpPr>
        <p:spPr>
          <a:xfrm>
            <a:off x="1371600" y="2285999"/>
            <a:ext cx="4447786" cy="3581401"/>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525403" y="2285999"/>
            <a:ext cx="4447786" cy="3581401"/>
          </a:xfr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87DE6118-2437-4B30-8E3C-4D2BE6020583}" type="datetimeFigureOut">
              <a:rPr lang="en-US" dirty="0"/>
              <a:t>10/16/2025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9E57DC2-970A-4B3E-BB1C-7A09969E49DF}" type="slidenum">
              <a:rPr lang="en-US" dirty="0"/>
              <a:t>‹#›</a:t>
            </a:fld>
            <a:endParaRPr lang="en-US" dirty="0"/>
          </a:p>
        </p:txBody>
      </p:sp>
    </p:spTree>
    <p:extLst>
      <p:ext uri="{BB962C8B-B14F-4D97-AF65-F5344CB8AC3E}">
        <p14:creationId xmlns:p14="http://schemas.microsoft.com/office/powerpoint/2010/main" val="148853115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1485900"/>
          </a:xfrm>
        </p:spPr>
        <p:txBody>
          <a:bodyPr/>
          <a:lstStyle>
            <a:lvl1pPr>
              <a:defRPr>
                <a:solidFill>
                  <a:schemeClr val="tx2"/>
                </a:solidFill>
              </a:defRPr>
            </a:lvl1pPr>
          </a:lstStyle>
          <a:p>
            <a:r>
              <a:rPr lang="en-US"/>
              <a:t>Click to edit Master title style</a:t>
            </a:r>
            <a:endParaRPr lang="en-US" dirty="0"/>
          </a:p>
        </p:txBody>
      </p:sp>
      <p:sp>
        <p:nvSpPr>
          <p:cNvPr id="3" name="Text Placeholder 2"/>
          <p:cNvSpPr>
            <a:spLocks noGrp="1"/>
          </p:cNvSpPr>
          <p:nvPr>
            <p:ph type="body" idx="1"/>
          </p:nvPr>
        </p:nvSpPr>
        <p:spPr>
          <a:xfrm>
            <a:off x="1371600"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371600"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525014"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525014"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7DE6118-2437-4B30-8E3C-4D2BE6020583}" type="datetimeFigureOut">
              <a:rPr lang="en-US" dirty="0"/>
              <a:t>10/16/2025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9E57DC2-970A-4B3E-BB1C-7A09969E49DF}" type="slidenum">
              <a:rPr lang="en-US" dirty="0"/>
              <a:t>‹#›</a:t>
            </a:fld>
            <a:endParaRPr lang="en-US" dirty="0"/>
          </a:p>
        </p:txBody>
      </p:sp>
    </p:spTree>
    <p:extLst>
      <p:ext uri="{BB962C8B-B14F-4D97-AF65-F5344CB8AC3E}">
        <p14:creationId xmlns:p14="http://schemas.microsoft.com/office/powerpoint/2010/main" val="15233334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87DE6118-2437-4B30-8E3C-4D2BE6020583}" type="datetimeFigureOut">
              <a:rPr lang="en-US" dirty="0"/>
              <a:t>10/16/2025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9E57DC2-970A-4B3E-BB1C-7A09969E49DF}" type="slidenum">
              <a:rPr lang="en-US" dirty="0"/>
              <a:t>‹#›</a:t>
            </a:fld>
            <a:endParaRPr lang="en-US" dirty="0"/>
          </a:p>
        </p:txBody>
      </p:sp>
    </p:spTree>
    <p:extLst>
      <p:ext uri="{BB962C8B-B14F-4D97-AF65-F5344CB8AC3E}">
        <p14:creationId xmlns:p14="http://schemas.microsoft.com/office/powerpoint/2010/main" val="34342388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7DE6118-2437-4B30-8E3C-4D2BE6020583}" type="datetimeFigureOut">
              <a:rPr lang="en-US" dirty="0"/>
              <a:t>10/16/2025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9E57DC2-970A-4B3E-BB1C-7A09969E49DF}" type="slidenum">
              <a:rPr lang="en-US" dirty="0"/>
              <a:t>‹#›</a:t>
            </a:fld>
            <a:endParaRPr lang="en-US" dirty="0"/>
          </a:p>
        </p:txBody>
      </p:sp>
    </p:spTree>
    <p:extLst>
      <p:ext uri="{BB962C8B-B14F-4D97-AF65-F5344CB8AC3E}">
        <p14:creationId xmlns:p14="http://schemas.microsoft.com/office/powerpoint/2010/main" val="242245815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Autofit/>
          </a:bodyPr>
          <a:lstStyle>
            <a:lvl1pPr>
              <a:lnSpc>
                <a:spcPct val="84000"/>
              </a:lnSpc>
              <a:defRPr sz="4800" baseline="0">
                <a:solidFill>
                  <a:schemeClr val="tx2"/>
                </a:solidFill>
              </a:defRPr>
            </a:lvl1pPr>
          </a:lstStyle>
          <a:p>
            <a:r>
              <a:rPr lang="en-US"/>
              <a:t>Click to edit Master title style</a:t>
            </a:r>
            <a:endParaRPr lang="en-US" dirty="0"/>
          </a:p>
        </p:txBody>
      </p:sp>
      <p:sp>
        <p:nvSpPr>
          <p:cNvPr id="3" name="Content Placeholder 2"/>
          <p:cNvSpPr>
            <a:spLocks noGrp="1"/>
          </p:cNvSpPr>
          <p:nvPr>
            <p:ph idx="1"/>
          </p:nvPr>
        </p:nvSpPr>
        <p:spPr>
          <a:xfrm>
            <a:off x="6256020" y="685801"/>
            <a:ext cx="5212080" cy="5175250"/>
          </a:xfrm>
        </p:spPr>
        <p:txBody>
          <a:bodyPr/>
          <a:lstStyle>
            <a:lvl1pPr>
              <a:defRPr sz="2000"/>
            </a:lvl1pPr>
            <a:lvl2pPr>
              <a:defRPr sz="2000"/>
            </a:lvl2pPr>
            <a:lvl3pPr>
              <a:defRPr sz="1800"/>
            </a:lvl3pPr>
            <a:lvl4pPr>
              <a:defRPr sz="18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723900" y="2856344"/>
            <a:ext cx="3855720" cy="3011056"/>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87DE6118-2437-4B30-8E3C-4D2BE6020583}" type="datetimeFigureOut">
              <a:rPr lang="en-US" dirty="0"/>
              <a:pPr/>
              <a:t>10/16/2025</a:t>
            </a:fld>
            <a:endParaRPr lang="en-US" dirty="0"/>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en-US" dirty="0"/>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69E57DC2-970A-4B3E-BB1C-7A09969E49DF}" type="slidenum">
              <a:rPr lang="en-US" dirty="0"/>
              <a:pPr/>
              <a:t>‹#›</a:t>
            </a:fld>
            <a:endParaRPr lang="en-US" dirty="0"/>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17057569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rmAutofit/>
          </a:bodyPr>
          <a:lstStyle>
            <a:lvl1pPr>
              <a:lnSpc>
                <a:spcPct val="84000"/>
              </a:lnSpc>
              <a:defRPr sz="4800" baseline="0"/>
            </a:lvl1pPr>
          </a:lstStyle>
          <a:p>
            <a:r>
              <a:rPr lang="en-US"/>
              <a:t>Click to edit Master title style</a:t>
            </a:r>
            <a:endParaRPr lang="en-US" dirty="0"/>
          </a:p>
        </p:txBody>
      </p:sp>
      <p:sp>
        <p:nvSpPr>
          <p:cNvPr id="3" name="Picture Placeholder 2"/>
          <p:cNvSpPr>
            <a:spLocks noGrp="1" noChangeAspect="1"/>
          </p:cNvSpPr>
          <p:nvPr>
            <p:ph type="pic" idx="1"/>
          </p:nvPr>
        </p:nvSpPr>
        <p:spPr>
          <a:xfrm>
            <a:off x="5532120" y="0"/>
            <a:ext cx="6659880" cy="6857999"/>
          </a:xfrm>
        </p:spPr>
        <p:txBody>
          <a:bodyPr anchor="t">
            <a:normAutofit/>
          </a:bodyPr>
          <a:lstStyle>
            <a:lvl1pPr marL="0" indent="0">
              <a:buNone/>
              <a:defRPr sz="2000"/>
            </a:lvl1pPr>
            <a:lvl2pPr marL="457200" indent="0">
              <a:buNone/>
              <a:defRPr sz="2000"/>
            </a:lvl2pPr>
            <a:lvl3pPr marL="914400" indent="0">
              <a:buNone/>
              <a:defRPr sz="20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723900" y="2855968"/>
            <a:ext cx="3855720" cy="3011432"/>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87DE6118-2437-4B30-8E3C-4D2BE6020583}" type="datetimeFigureOut">
              <a:rPr lang="en-US" dirty="0"/>
              <a:pPr/>
              <a:t>10/16/2025</a:t>
            </a:fld>
            <a:endParaRPr lang="en-US" dirty="0"/>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en-US" dirty="0"/>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69E57DC2-970A-4B3E-BB1C-7A09969E49DF}" type="slidenum">
              <a:rPr lang="en-US" dirty="0"/>
              <a:pPr/>
              <a:t>‹#›</a:t>
            </a:fld>
            <a:endParaRPr lang="en-US" dirty="0"/>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195134165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371600" y="685800"/>
            <a:ext cx="9601200" cy="14859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1371600" y="2286000"/>
            <a:ext cx="9601200" cy="358140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390650" y="6453386"/>
            <a:ext cx="1204572" cy="404614"/>
          </a:xfrm>
          <a:prstGeom prst="rect">
            <a:avLst/>
          </a:prstGeom>
        </p:spPr>
        <p:txBody>
          <a:bodyPr vert="horz" lIns="91440" tIns="45720" rIns="91440" bIns="45720" rtlCol="0" anchor="ctr"/>
          <a:lstStyle>
            <a:lvl1pPr algn="l">
              <a:defRPr sz="1200" baseline="0">
                <a:solidFill>
                  <a:schemeClr val="tx2"/>
                </a:solidFill>
              </a:defRPr>
            </a:lvl1pPr>
          </a:lstStyle>
          <a:p>
            <a:fld id="{87DE6118-2437-4B30-8E3C-4D2BE6020583}" type="datetimeFigureOut">
              <a:rPr lang="en-US" dirty="0"/>
              <a:pPr/>
              <a:t>10/16/2025</a:t>
            </a:fld>
            <a:endParaRPr lang="en-US" dirty="0"/>
          </a:p>
        </p:txBody>
      </p:sp>
      <p:sp>
        <p:nvSpPr>
          <p:cNvPr id="5" name="Footer Placeholder 4"/>
          <p:cNvSpPr>
            <a:spLocks noGrp="1"/>
          </p:cNvSpPr>
          <p:nvPr>
            <p:ph type="ftr" sz="quarter" idx="3"/>
          </p:nvPr>
        </p:nvSpPr>
        <p:spPr>
          <a:xfrm>
            <a:off x="2893564" y="6453386"/>
            <a:ext cx="6280830" cy="404614"/>
          </a:xfrm>
          <a:prstGeom prst="rect">
            <a:avLst/>
          </a:prstGeom>
        </p:spPr>
        <p:txBody>
          <a:bodyPr vert="horz" lIns="91440" tIns="45720" rIns="91440" bIns="45720" rtlCol="0" anchor="ctr"/>
          <a:lstStyle>
            <a:lvl1pPr algn="l">
              <a:defRPr sz="1200" baseline="0">
                <a:solidFill>
                  <a:schemeClr val="tx2"/>
                </a:solidFill>
              </a:defRPr>
            </a:lvl1pPr>
          </a:lstStyle>
          <a:p>
            <a:endParaRPr lang="en-US" dirty="0"/>
          </a:p>
        </p:txBody>
      </p:sp>
      <p:sp>
        <p:nvSpPr>
          <p:cNvPr id="6" name="Slide Number Placeholder 5"/>
          <p:cNvSpPr>
            <a:spLocks noGrp="1"/>
          </p:cNvSpPr>
          <p:nvPr>
            <p:ph type="sldNum" sz="quarter" idx="4"/>
          </p:nvPr>
        </p:nvSpPr>
        <p:spPr>
          <a:xfrm>
            <a:off x="9472736" y="6453386"/>
            <a:ext cx="1596292" cy="404614"/>
          </a:xfrm>
          <a:prstGeom prst="rect">
            <a:avLst/>
          </a:prstGeom>
        </p:spPr>
        <p:txBody>
          <a:bodyPr vert="horz" lIns="91440" tIns="45720" rIns="91440" bIns="45720" rtlCol="0" anchor="ctr"/>
          <a:lstStyle>
            <a:lvl1pPr algn="r">
              <a:defRPr sz="1200" baseline="0">
                <a:solidFill>
                  <a:schemeClr val="tx2"/>
                </a:solidFill>
              </a:defRPr>
            </a:lvl1pPr>
          </a:lstStyle>
          <a:p>
            <a:fld id="{69E57DC2-970A-4B3E-BB1C-7A09969E49DF}" type="slidenum">
              <a:rPr lang="en-US" dirty="0"/>
              <a:pPr/>
              <a:t>‹#›</a:t>
            </a:fld>
            <a:endParaRPr lang="en-US" dirty="0"/>
          </a:p>
        </p:txBody>
      </p:sp>
      <p:sp>
        <p:nvSpPr>
          <p:cNvPr id="9" name="Rectangle 8" title="Side bar"/>
          <p:cNvSpPr/>
          <p:nvPr/>
        </p:nvSpPr>
        <p:spPr>
          <a:xfrm>
            <a:off x="478095"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039058101"/>
      </p:ext>
    </p:extLst>
  </p:cSld>
  <p:clrMap bg1="lt1" tx1="dk1" bg2="lt2" tx2="dk2" accent1="accent1" accent2="accent2" accent3="accent3" accent4="accent4" accent5="accent5" accent6="accent6" hlink="hlink" folHlink="folHlink"/>
  <p:sldLayoutIdLst>
    <p:sldLayoutId id="2147483670" r:id="rId1"/>
    <p:sldLayoutId id="2147483671" r:id="rId2"/>
    <p:sldLayoutId id="2147483672" r:id="rId3"/>
    <p:sldLayoutId id="2147483673" r:id="rId4"/>
    <p:sldLayoutId id="2147483674" r:id="rId5"/>
    <p:sldLayoutId id="2147483675" r:id="rId6"/>
    <p:sldLayoutId id="2147483676" r:id="rId7"/>
    <p:sldLayoutId id="2147483677" r:id="rId8"/>
    <p:sldLayoutId id="2147483678" r:id="rId9"/>
    <p:sldLayoutId id="2147483679" r:id="rId10"/>
    <p:sldLayoutId id="2147483680" r:id="rId11"/>
  </p:sldLayoutIdLst>
  <p:txStyles>
    <p:titleStyle>
      <a:lvl1pPr algn="l" defTabSz="914400" rtl="0" eaLnBrk="1" latinLnBrk="0" hangingPunct="1">
        <a:lnSpc>
          <a:spcPct val="89000"/>
        </a:lnSpc>
        <a:spcBef>
          <a:spcPct val="0"/>
        </a:spcBef>
        <a:buNone/>
        <a:defRPr sz="4400" kern="1200" baseline="0">
          <a:solidFill>
            <a:schemeClr val="tx2"/>
          </a:solidFill>
          <a:latin typeface="+mj-lt"/>
          <a:ea typeface="+mj-ea"/>
          <a:cs typeface="+mj-cs"/>
        </a:defRPr>
      </a:lvl1pPr>
    </p:titleStyle>
    <p:bodyStyle>
      <a:lvl1pPr marL="384048" indent="-384048" algn="l" defTabSz="914400" rtl="0" eaLnBrk="1" latinLnBrk="0" hangingPunct="1">
        <a:lnSpc>
          <a:spcPct val="94000"/>
        </a:lnSpc>
        <a:spcBef>
          <a:spcPts val="1000"/>
        </a:spcBef>
        <a:spcAft>
          <a:spcPts val="200"/>
        </a:spcAft>
        <a:buFont typeface="Franklin Gothic Book" panose="020B0503020102020204" pitchFamily="34" charset="0"/>
        <a:buChar char="■"/>
        <a:defRPr sz="2000" kern="1200" baseline="0">
          <a:solidFill>
            <a:schemeClr val="tx2"/>
          </a:solidFill>
          <a:latin typeface="+mn-lt"/>
          <a:ea typeface="+mn-ea"/>
          <a:cs typeface="+mn-cs"/>
        </a:defRPr>
      </a:lvl1pPr>
      <a:lvl2pPr marL="914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2000" i="1" kern="1200" baseline="0">
          <a:solidFill>
            <a:schemeClr val="tx2"/>
          </a:solidFill>
          <a:latin typeface="+mn-lt"/>
          <a:ea typeface="+mn-ea"/>
          <a:cs typeface="+mn-cs"/>
        </a:defRPr>
      </a:lvl2pPr>
      <a:lvl3pPr marL="1371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kern="1200" baseline="0">
          <a:solidFill>
            <a:schemeClr val="tx2"/>
          </a:solidFill>
          <a:latin typeface="+mn-lt"/>
          <a:ea typeface="+mn-ea"/>
          <a:cs typeface="+mn-cs"/>
        </a:defRPr>
      </a:lvl3pPr>
      <a:lvl4pPr marL="1828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i="1" kern="1200" baseline="0">
          <a:solidFill>
            <a:schemeClr val="tx2"/>
          </a:solidFill>
          <a:latin typeface="+mn-lt"/>
          <a:ea typeface="+mn-ea"/>
          <a:cs typeface="+mn-cs"/>
        </a:defRPr>
      </a:lvl4pPr>
      <a:lvl5pPr marL="22860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kern="1200" baseline="0">
          <a:solidFill>
            <a:schemeClr val="tx2"/>
          </a:solidFill>
          <a:latin typeface="+mn-lt"/>
          <a:ea typeface="+mn-ea"/>
          <a:cs typeface="+mn-cs"/>
        </a:defRPr>
      </a:lvl5pPr>
      <a:lvl6pPr marL="27432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i="1" kern="1200" baseline="0">
          <a:solidFill>
            <a:schemeClr val="tx2"/>
          </a:solidFill>
          <a:latin typeface="+mn-lt"/>
          <a:ea typeface="+mn-ea"/>
          <a:cs typeface="+mn-cs"/>
        </a:defRPr>
      </a:lvl6pPr>
      <a:lvl7pPr marL="3200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7pPr>
      <a:lvl8pPr marL="3657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i="1" kern="1200" baseline="0">
          <a:solidFill>
            <a:schemeClr val="tx2"/>
          </a:solidFill>
          <a:latin typeface="+mn-lt"/>
          <a:ea typeface="+mn-ea"/>
          <a:cs typeface="+mn-cs"/>
        </a:defRPr>
      </a:lvl8pPr>
      <a:lvl9pPr marL="4114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3" orient="horz" pos="1368">
          <p15:clr>
            <a:srgbClr val="F26B43"/>
          </p15:clr>
        </p15:guide>
        <p15:guide id="4" orient="horz" pos="1440">
          <p15:clr>
            <a:srgbClr val="F26B43"/>
          </p15:clr>
        </p15:guide>
        <p15:guide id="6" orient="horz" pos="3696">
          <p15:clr>
            <a:srgbClr val="F26B43"/>
          </p15:clr>
        </p15:guide>
        <p15:guide id="7" orient="horz" pos="432">
          <p15:clr>
            <a:srgbClr val="F26B43"/>
          </p15:clr>
        </p15:guide>
        <p15:guide id="8" orient="horz" pos="1512">
          <p15:clr>
            <a:srgbClr val="F26B43"/>
          </p15:clr>
        </p15:guide>
        <p15:guide id="9" pos="6912">
          <p15:clr>
            <a:srgbClr val="F26B43"/>
          </p15:clr>
        </p15:guide>
        <p15:guide id="10" pos="936">
          <p15:clr>
            <a:srgbClr val="F26B43"/>
          </p15:clr>
        </p15:guide>
        <p15:guide id="11" pos="864">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50" name="Rectangle 49">
            <a:extLst>
              <a:ext uri="{FF2B5EF4-FFF2-40B4-BE49-F238E27FC236}">
                <a16:creationId xmlns:a16="http://schemas.microsoft.com/office/drawing/2014/main" id="{0CDA5809-5664-4520-ADC8-6959936A11B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White">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8" name="Graphic 37" descr="Smart Phone">
            <a:extLst>
              <a:ext uri="{FF2B5EF4-FFF2-40B4-BE49-F238E27FC236}">
                <a16:creationId xmlns:a16="http://schemas.microsoft.com/office/drawing/2014/main" id="{0D803ED5-DB7F-48C3-AF53-47B61535F5C6}"/>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634276" y="1263012"/>
            <a:ext cx="4331976" cy="4331976"/>
          </a:xfrm>
          <a:prstGeom prst="rect">
            <a:avLst/>
          </a:prstGeom>
        </p:spPr>
      </p:pic>
      <p:sp>
        <p:nvSpPr>
          <p:cNvPr id="52" name="Freeform 6">
            <a:extLst>
              <a:ext uri="{FF2B5EF4-FFF2-40B4-BE49-F238E27FC236}">
                <a16:creationId xmlns:a16="http://schemas.microsoft.com/office/drawing/2014/main" id="{D4C54414-6E76-4C63-9BDF-ED19F3B331E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flipH="1" flipV="1">
            <a:off x="5412340" y="744469"/>
            <a:ext cx="3275668" cy="4408488"/>
          </a:xfrm>
          <a:custGeom>
            <a:avLst/>
            <a:gdLst/>
            <a:ahLst/>
            <a:cxnLst/>
            <a:rect l="l" t="t" r="r" b="b"/>
            <a:pathLst>
              <a:path w="10002" h="10000">
                <a:moveTo>
                  <a:pt x="8763" y="0"/>
                </a:moveTo>
                <a:lnTo>
                  <a:pt x="10002" y="0"/>
                </a:lnTo>
                <a:lnTo>
                  <a:pt x="10002" y="10000"/>
                </a:lnTo>
                <a:lnTo>
                  <a:pt x="2" y="10000"/>
                </a:lnTo>
                <a:cubicBezTo>
                  <a:pt x="-2" y="9698"/>
                  <a:pt x="4" y="9427"/>
                  <a:pt x="0" y="9125"/>
                </a:cubicBezTo>
                <a:lnTo>
                  <a:pt x="8763" y="9128"/>
                </a:lnTo>
                <a:lnTo>
                  <a:pt x="8763" y="0"/>
                </a:lnTo>
                <a:close/>
              </a:path>
            </a:pathLst>
          </a:custGeom>
          <a:solidFill>
            <a:schemeClr val="tx2"/>
          </a:solidFill>
          <a:ln w="0">
            <a:noFill/>
            <a:prstDash val="solid"/>
            <a:round/>
            <a:headEnd/>
            <a:tailEnd/>
          </a:ln>
        </p:spPr>
        <p:txBody>
          <a:bodyPr/>
          <a:lstStyle/>
          <a:p>
            <a:endParaRPr lang="en-US"/>
          </a:p>
        </p:txBody>
      </p:sp>
      <p:sp>
        <p:nvSpPr>
          <p:cNvPr id="2" name="Title 1"/>
          <p:cNvSpPr>
            <a:spLocks noGrp="1"/>
          </p:cNvSpPr>
          <p:nvPr>
            <p:ph type="ctrTitle"/>
          </p:nvPr>
        </p:nvSpPr>
        <p:spPr>
          <a:xfrm>
            <a:off x="6138004" y="1480930"/>
            <a:ext cx="5607908" cy="3254321"/>
          </a:xfrm>
        </p:spPr>
        <p:txBody>
          <a:bodyPr>
            <a:normAutofit/>
          </a:bodyPr>
          <a:lstStyle/>
          <a:p>
            <a:pPr algn="l"/>
            <a:r>
              <a:rPr lang="en-US" sz="4400" cap="small" dirty="0">
                <a:latin typeface="Calisto MT" panose="02040603050505030304" pitchFamily="18" charset="0"/>
                <a:ea typeface="+mn-ea"/>
                <a:cs typeface="+mn-cs"/>
              </a:rPr>
              <a:t>Is there an App for that: The Fourth Amendment in a digital world</a:t>
            </a:r>
          </a:p>
        </p:txBody>
      </p:sp>
      <p:sp>
        <p:nvSpPr>
          <p:cNvPr id="3" name="Subtitle 2"/>
          <p:cNvSpPr>
            <a:spLocks noGrp="1"/>
          </p:cNvSpPr>
          <p:nvPr>
            <p:ph type="subTitle" idx="1"/>
          </p:nvPr>
        </p:nvSpPr>
        <p:spPr>
          <a:xfrm>
            <a:off x="6138006" y="4804850"/>
            <a:ext cx="5607906" cy="1086237"/>
          </a:xfrm>
        </p:spPr>
        <p:txBody>
          <a:bodyPr>
            <a:normAutofit/>
          </a:bodyPr>
          <a:lstStyle/>
          <a:p>
            <a:pPr algn="l"/>
            <a:endParaRPr lang="en-US">
              <a:solidFill>
                <a:srgbClr val="EFEDE3"/>
              </a:solidFill>
            </a:endParaRPr>
          </a:p>
        </p:txBody>
      </p:sp>
    </p:spTree>
    <p:extLst>
      <p:ext uri="{BB962C8B-B14F-4D97-AF65-F5344CB8AC3E}">
        <p14:creationId xmlns:p14="http://schemas.microsoft.com/office/powerpoint/2010/main" val="2438740129"/>
      </p:ext>
    </p:extLst>
  </p:cSld>
  <p:clrMapOvr>
    <a:overrideClrMapping bg1="dk1" tx1="lt1" bg2="dk2" tx2="lt2" accent1="accent1" accent2="accent2" accent3="accent3" accent4="accent4" accent5="accent5" accent6="accent6" hlink="hlink" folHlink="folHlink"/>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3266B8-2588-5F47-B6B2-D74CC395E331}"/>
              </a:ext>
            </a:extLst>
          </p:cNvPr>
          <p:cNvSpPr>
            <a:spLocks noGrp="1"/>
          </p:cNvSpPr>
          <p:nvPr>
            <p:ph type="title"/>
          </p:nvPr>
        </p:nvSpPr>
        <p:spPr>
          <a:xfrm>
            <a:off x="640862" y="685801"/>
            <a:ext cx="11496429" cy="963246"/>
          </a:xfrm>
        </p:spPr>
        <p:txBody>
          <a:bodyPr>
            <a:normAutofit/>
          </a:bodyPr>
          <a:lstStyle/>
          <a:p>
            <a:r>
              <a:rPr lang="en-US" sz="4000" cap="small" dirty="0">
                <a:latin typeface="Calisto MT" panose="02040603050505030304" pitchFamily="18" charset="0"/>
                <a:ea typeface="+mn-ea"/>
                <a:cs typeface="+mn-cs"/>
              </a:rPr>
              <a:t>Cell Phones are Just Different</a:t>
            </a:r>
          </a:p>
        </p:txBody>
      </p:sp>
      <p:sp>
        <p:nvSpPr>
          <p:cNvPr id="3" name="Content Placeholder 2">
            <a:extLst>
              <a:ext uri="{FF2B5EF4-FFF2-40B4-BE49-F238E27FC236}">
                <a16:creationId xmlns:a16="http://schemas.microsoft.com/office/drawing/2014/main" id="{85DF1F3B-8420-EA4A-98AD-0D7EA61BE730}"/>
              </a:ext>
            </a:extLst>
          </p:cNvPr>
          <p:cNvSpPr>
            <a:spLocks noGrp="1"/>
          </p:cNvSpPr>
          <p:nvPr>
            <p:ph idx="1"/>
          </p:nvPr>
        </p:nvSpPr>
        <p:spPr>
          <a:xfrm>
            <a:off x="567765" y="1483747"/>
            <a:ext cx="10820400" cy="4361241"/>
          </a:xfrm>
        </p:spPr>
        <p:txBody>
          <a:bodyPr>
            <a:normAutofit/>
          </a:bodyPr>
          <a:lstStyle/>
          <a:p>
            <a:r>
              <a:rPr lang="en-US" dirty="0">
                <a:latin typeface="Calisto MT" panose="02040603050505030304" pitchFamily="18" charset="0"/>
              </a:rPr>
              <a:t>“Cell phones differ in both a quantitative and a qualitative sense from other objects that might be kept on an arrestee’s person.  The term ‘cell phone’ is itself misleading shorthand; many of these devices are in fact minicomputers that also happen to have the capacity to be used as a telephone.”</a:t>
            </a:r>
            <a:r>
              <a:rPr lang="it-IT" b="1" i="1" dirty="0">
                <a:solidFill>
                  <a:srgbClr val="000000"/>
                </a:solidFill>
                <a:latin typeface="Calisto MT" panose="02040603050505030304" pitchFamily="18" charset="0"/>
              </a:rPr>
              <a:t>Riley v. California</a:t>
            </a:r>
            <a:r>
              <a:rPr lang="it-IT" b="1" dirty="0">
                <a:solidFill>
                  <a:srgbClr val="000000"/>
                </a:solidFill>
                <a:latin typeface="Calisto MT" panose="02040603050505030304" pitchFamily="18" charset="0"/>
              </a:rPr>
              <a:t>, 134 S. Ct. 2473, 248</a:t>
            </a:r>
            <a:r>
              <a:rPr lang="en-US" b="1" dirty="0">
                <a:solidFill>
                  <a:srgbClr val="000000"/>
                </a:solidFill>
                <a:latin typeface="Calisto MT" panose="02040603050505030304" pitchFamily="18" charset="0"/>
              </a:rPr>
              <a:t>8-8</a:t>
            </a:r>
            <a:r>
              <a:rPr lang="it-IT" b="1" dirty="0">
                <a:solidFill>
                  <a:srgbClr val="000000"/>
                </a:solidFill>
                <a:latin typeface="Calisto MT" panose="02040603050505030304" pitchFamily="18" charset="0"/>
              </a:rPr>
              <a:t>9, 189 L. Ed. 2d 430 (2014).</a:t>
            </a:r>
            <a:endParaRPr lang="en-US" dirty="0">
              <a:latin typeface="Calisto MT" panose="02040603050505030304" pitchFamily="18" charset="0"/>
            </a:endParaRPr>
          </a:p>
          <a:p>
            <a:endParaRPr lang="en-US" dirty="0">
              <a:latin typeface="Calisto MT" panose="02040603050505030304" pitchFamily="18" charset="0"/>
            </a:endParaRPr>
          </a:p>
          <a:p>
            <a:r>
              <a:rPr lang="en-US" sz="2400" dirty="0">
                <a:solidFill>
                  <a:srgbClr val="000000"/>
                </a:solidFill>
                <a:latin typeface="Calisto MT" panose="02040603050505030304" pitchFamily="18" charset="0"/>
              </a:rPr>
              <a:t>“That is like saying a ride on horseback is materially indistinguishable from a flight to the moon. Both are ways of getting from point A to point B, but little else justifies lumping them together.” </a:t>
            </a:r>
            <a:r>
              <a:rPr lang="en-US" sz="2400" i="1" u="sng" dirty="0">
                <a:solidFill>
                  <a:srgbClr val="000000"/>
                </a:solidFill>
                <a:latin typeface="Calisto MT" panose="02040603050505030304" pitchFamily="18" charset="0"/>
              </a:rPr>
              <a:t>Id.</a:t>
            </a:r>
            <a:r>
              <a:rPr lang="en-US" sz="2400" dirty="0">
                <a:solidFill>
                  <a:srgbClr val="000000"/>
                </a:solidFill>
                <a:latin typeface="Calisto MT" panose="02040603050505030304" pitchFamily="18" charset="0"/>
              </a:rPr>
              <a:t>  </a:t>
            </a:r>
            <a:endParaRPr lang="it-IT" sz="2400" b="1" dirty="0">
              <a:solidFill>
                <a:srgbClr val="000000"/>
              </a:solidFill>
              <a:latin typeface="Calisto MT" panose="02040603050505030304" pitchFamily="18" charset="0"/>
            </a:endParaRPr>
          </a:p>
          <a:p>
            <a:endParaRPr lang="it-IT" sz="2400" dirty="0">
              <a:solidFill>
                <a:srgbClr val="000000"/>
              </a:solidFill>
            </a:endParaRPr>
          </a:p>
          <a:p>
            <a:endParaRPr lang="it-IT" sz="2400" dirty="0">
              <a:solidFill>
                <a:srgbClr val="000000"/>
              </a:solidFill>
            </a:endParaRPr>
          </a:p>
          <a:p>
            <a:endParaRPr lang="it-IT" sz="2400" dirty="0">
              <a:solidFill>
                <a:srgbClr val="000000"/>
              </a:solidFill>
            </a:endParaRPr>
          </a:p>
          <a:p>
            <a:endParaRPr lang="it-IT" sz="2400" dirty="0">
              <a:solidFill>
                <a:srgbClr val="000000"/>
              </a:solidFill>
            </a:endParaRPr>
          </a:p>
          <a:p>
            <a:endParaRPr lang="en-US" dirty="0"/>
          </a:p>
          <a:p>
            <a:endParaRPr lang="en-US" dirty="0"/>
          </a:p>
        </p:txBody>
      </p:sp>
    </p:spTree>
    <p:extLst>
      <p:ext uri="{BB962C8B-B14F-4D97-AF65-F5344CB8AC3E}">
        <p14:creationId xmlns:p14="http://schemas.microsoft.com/office/powerpoint/2010/main" val="282305663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26142" y="623456"/>
            <a:ext cx="11465858" cy="734288"/>
          </a:xfrm>
        </p:spPr>
        <p:txBody>
          <a:bodyPr>
            <a:noAutofit/>
          </a:bodyPr>
          <a:lstStyle/>
          <a:p>
            <a:r>
              <a:rPr lang="en-US" sz="3600" cap="small" dirty="0">
                <a:latin typeface="Calisto MT" panose="02040603050505030304" pitchFamily="18" charset="0"/>
                <a:ea typeface="+mn-ea"/>
                <a:cs typeface="+mn-cs"/>
              </a:rPr>
              <a:t>The Quantitative and Qualitative Digital Matrix</a:t>
            </a:r>
          </a:p>
        </p:txBody>
      </p:sp>
      <p:sp>
        <p:nvSpPr>
          <p:cNvPr id="3" name="Content Placeholder 2"/>
          <p:cNvSpPr>
            <a:spLocks noGrp="1"/>
          </p:cNvSpPr>
          <p:nvPr>
            <p:ph idx="1"/>
          </p:nvPr>
        </p:nvSpPr>
        <p:spPr>
          <a:xfrm>
            <a:off x="1371600" y="1680308"/>
            <a:ext cx="9601200" cy="4187092"/>
          </a:xfrm>
        </p:spPr>
        <p:txBody>
          <a:bodyPr>
            <a:normAutofit/>
          </a:bodyPr>
          <a:lstStyle/>
          <a:p>
            <a:r>
              <a:rPr lang="en-US" sz="2400" dirty="0">
                <a:latin typeface="Calisto MT" panose="02040603050505030304" pitchFamily="18" charset="0"/>
              </a:rPr>
              <a:t>“In light of the deeply revealing nature of CSLI, </a:t>
            </a:r>
            <a:r>
              <a:rPr lang="en-US" sz="2400" b="1" dirty="0">
                <a:latin typeface="Calisto MT" panose="02040603050505030304" pitchFamily="18" charset="0"/>
              </a:rPr>
              <a:t>its depth, breadth, and comprehensive reach, and the inescapable and automatic nature of its collection</a:t>
            </a:r>
            <a:r>
              <a:rPr lang="en-US" sz="2400" dirty="0">
                <a:latin typeface="Calisto MT" panose="02040603050505030304" pitchFamily="18" charset="0"/>
              </a:rPr>
              <a:t>, the fact that such information is gathered by a third party does not make it any less deserving of Fourth Amendment protection.” </a:t>
            </a:r>
            <a:r>
              <a:rPr lang="en-US" sz="2400" b="1" i="1" dirty="0">
                <a:latin typeface="Calisto MT" panose="02040603050505030304" pitchFamily="18" charset="0"/>
              </a:rPr>
              <a:t>Carpenter v. United States</a:t>
            </a:r>
            <a:r>
              <a:rPr lang="en-US" sz="2400" b="1" dirty="0">
                <a:latin typeface="Calisto MT" panose="02040603050505030304" pitchFamily="18" charset="0"/>
              </a:rPr>
              <a:t>, 585 U.S. 296 (2018).</a:t>
            </a:r>
          </a:p>
        </p:txBody>
      </p:sp>
    </p:spTree>
    <p:extLst>
      <p:ext uri="{BB962C8B-B14F-4D97-AF65-F5344CB8AC3E}">
        <p14:creationId xmlns:p14="http://schemas.microsoft.com/office/powerpoint/2010/main" val="378881407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0C9AD3-0E8C-BE40-8AC2-73D3B6764616}"/>
              </a:ext>
            </a:extLst>
          </p:cNvPr>
          <p:cNvSpPr>
            <a:spLocks noGrp="1"/>
          </p:cNvSpPr>
          <p:nvPr>
            <p:ph type="title"/>
          </p:nvPr>
        </p:nvSpPr>
        <p:spPr>
          <a:xfrm>
            <a:off x="831398" y="614917"/>
            <a:ext cx="10951630" cy="751365"/>
          </a:xfrm>
          <a:ln>
            <a:solidFill>
              <a:schemeClr val="tx2"/>
            </a:solidFill>
          </a:ln>
        </p:spPr>
        <p:txBody>
          <a:bodyPr anchor="b">
            <a:noAutofit/>
          </a:bodyPr>
          <a:lstStyle/>
          <a:p>
            <a:r>
              <a:rPr lang="en-US" sz="3600" cap="small" dirty="0">
                <a:latin typeface="Calisto MT" panose="02040603050505030304" pitchFamily="18" charset="0"/>
                <a:ea typeface="+mn-ea"/>
                <a:cs typeface="+mn-cs"/>
              </a:rPr>
              <a:t>Carpenter</a:t>
            </a:r>
            <a:r>
              <a:rPr lang="en-US" sz="3600" b="0" i="0" u="none" strike="noStrike" baseline="0" dirty="0">
                <a:latin typeface="TimesNewRoman"/>
              </a:rPr>
              <a:t> v. </a:t>
            </a:r>
            <a:r>
              <a:rPr lang="en-US" sz="3600" cap="small" dirty="0">
                <a:latin typeface="Calisto MT" panose="02040603050505030304" pitchFamily="18" charset="0"/>
                <a:ea typeface="+mn-ea"/>
                <a:cs typeface="+mn-cs"/>
              </a:rPr>
              <a:t>United</a:t>
            </a:r>
            <a:r>
              <a:rPr lang="en-US" sz="3600" b="0" i="0" u="none" strike="noStrike" baseline="0" dirty="0">
                <a:latin typeface="TimesNewRoman"/>
              </a:rPr>
              <a:t> </a:t>
            </a:r>
            <a:r>
              <a:rPr lang="en-US" sz="3600" cap="small" dirty="0">
                <a:latin typeface="Calisto MT" panose="02040603050505030304" pitchFamily="18" charset="0"/>
                <a:ea typeface="+mn-ea"/>
                <a:cs typeface="+mn-cs"/>
              </a:rPr>
              <a:t>States, 585 U.S. 296 (2018)</a:t>
            </a:r>
          </a:p>
        </p:txBody>
      </p:sp>
      <p:sp>
        <p:nvSpPr>
          <p:cNvPr id="3" name="Content Placeholder 2"/>
          <p:cNvSpPr>
            <a:spLocks noGrp="1"/>
          </p:cNvSpPr>
          <p:nvPr>
            <p:ph idx="1"/>
          </p:nvPr>
        </p:nvSpPr>
        <p:spPr>
          <a:xfrm>
            <a:off x="1371600" y="1742831"/>
            <a:ext cx="9601200" cy="4124569"/>
          </a:xfrm>
        </p:spPr>
        <p:txBody>
          <a:bodyPr>
            <a:normAutofit fontScale="77500" lnSpcReduction="20000"/>
          </a:bodyPr>
          <a:lstStyle/>
          <a:p>
            <a:r>
              <a:rPr lang="en-US" dirty="0">
                <a:latin typeface="Calisto MT" panose="02040603050505030304" pitchFamily="18" charset="0"/>
              </a:rPr>
              <a:t>Warrant for 7 days of retrospective CSLI </a:t>
            </a:r>
          </a:p>
          <a:p>
            <a:r>
              <a:rPr lang="en-US" dirty="0">
                <a:latin typeface="Calisto MT" panose="02040603050505030304" pitchFamily="18" charset="0"/>
              </a:rPr>
              <a:t>“… we need not decide whether there is a limited period for which the Government may obtain an individual’s historical CSLI free from Fourth Amendment scrutiny, and if so, how long that period might be. It is sufficient for our purposes today to hold that accessing seven days of CSLI constitutes a Fourth Amendment search.” Fn. 3.</a:t>
            </a:r>
          </a:p>
          <a:p>
            <a:r>
              <a:rPr lang="en-US" dirty="0">
                <a:latin typeface="Calisto MT" panose="02040603050505030304" pitchFamily="18" charset="0"/>
              </a:rPr>
              <a:t>No Position on prospective CSLI or tower dumps.  </a:t>
            </a:r>
          </a:p>
          <a:p>
            <a:r>
              <a:rPr lang="en-US" b="1" dirty="0">
                <a:latin typeface="Calisto MT" panose="02040603050505030304" pitchFamily="18" charset="0"/>
              </a:rPr>
              <a:t>Kennedy dissent </a:t>
            </a:r>
            <a:r>
              <a:rPr lang="en-US" dirty="0">
                <a:latin typeface="Calisto MT" panose="02040603050505030304" pitchFamily="18" charset="0"/>
              </a:rPr>
              <a:t>(joined by Thomas and Alito) – </a:t>
            </a:r>
            <a:r>
              <a:rPr lang="en-US" b="1" dirty="0">
                <a:latin typeface="Calisto MT" panose="02040603050505030304" pitchFamily="18" charset="0"/>
              </a:rPr>
              <a:t>Third Party Doctrine should control</a:t>
            </a:r>
            <a:r>
              <a:rPr lang="en-US" dirty="0">
                <a:latin typeface="Calisto MT" panose="02040603050505030304" pitchFamily="18" charset="0"/>
              </a:rPr>
              <a:t>. </a:t>
            </a:r>
          </a:p>
          <a:p>
            <a:pPr lvl="1"/>
            <a:r>
              <a:rPr lang="en-US" dirty="0">
                <a:latin typeface="Calisto MT" panose="02040603050505030304" pitchFamily="18" charset="0"/>
              </a:rPr>
              <a:t>“The Court says its decision is </a:t>
            </a:r>
            <a:r>
              <a:rPr lang="en-US" dirty="0" err="1">
                <a:latin typeface="Calisto MT" panose="02040603050505030304" pitchFamily="18" charset="0"/>
              </a:rPr>
              <a:t>a“narrow</a:t>
            </a:r>
            <a:r>
              <a:rPr lang="en-US" dirty="0">
                <a:latin typeface="Calisto MT" panose="02040603050505030304" pitchFamily="18" charset="0"/>
              </a:rPr>
              <a:t> one.” But its reinterpretation of Miller and Smith will have dramatic consequences for law enforcement, courts, and society as a whole.” </a:t>
            </a:r>
            <a:r>
              <a:rPr lang="en-US" i="1" dirty="0">
                <a:latin typeface="Calisto MT" panose="02040603050505030304" pitchFamily="18" charset="0"/>
              </a:rPr>
              <a:t>Id</a:t>
            </a:r>
            <a:r>
              <a:rPr lang="en-US" dirty="0">
                <a:latin typeface="Calisto MT" panose="02040603050505030304" pitchFamily="18" charset="0"/>
              </a:rPr>
              <a:t>. at </a:t>
            </a:r>
            <a:r>
              <a:rPr lang="en-US" i="1" dirty="0">
                <a:latin typeface="Calisto MT" panose="02040603050505030304" pitchFamily="18" charset="0"/>
              </a:rPr>
              <a:t>339.</a:t>
            </a:r>
          </a:p>
          <a:p>
            <a:r>
              <a:rPr lang="en-US" b="1" dirty="0">
                <a:latin typeface="Calisto MT" panose="02040603050505030304" pitchFamily="18" charset="0"/>
              </a:rPr>
              <a:t>Thomas dissent </a:t>
            </a:r>
            <a:r>
              <a:rPr lang="en-US" dirty="0">
                <a:latin typeface="Calisto MT" panose="02040603050505030304" pitchFamily="18" charset="0"/>
              </a:rPr>
              <a:t>– </a:t>
            </a:r>
            <a:r>
              <a:rPr lang="en-US" b="1" dirty="0">
                <a:latin typeface="Calisto MT" panose="02040603050505030304" pitchFamily="18" charset="0"/>
              </a:rPr>
              <a:t>Revisit the </a:t>
            </a:r>
            <a:r>
              <a:rPr lang="en-US" b="1" i="1" dirty="0">
                <a:latin typeface="Calisto MT" panose="02040603050505030304" pitchFamily="18" charset="0"/>
              </a:rPr>
              <a:t>Katz</a:t>
            </a:r>
            <a:r>
              <a:rPr lang="en-US" b="1" dirty="0">
                <a:latin typeface="Calisto MT" panose="02040603050505030304" pitchFamily="18" charset="0"/>
              </a:rPr>
              <a:t> test</a:t>
            </a:r>
            <a:r>
              <a:rPr lang="en-US" dirty="0">
                <a:latin typeface="Calisto MT" panose="02040603050505030304" pitchFamily="18" charset="0"/>
              </a:rPr>
              <a:t>.</a:t>
            </a:r>
          </a:p>
          <a:p>
            <a:pPr lvl="1"/>
            <a:r>
              <a:rPr lang="en-US" dirty="0">
                <a:latin typeface="Calisto MT" panose="02040603050505030304" pitchFamily="18" charset="0"/>
              </a:rPr>
              <a:t>“The </a:t>
            </a:r>
            <a:r>
              <a:rPr lang="en-US" i="1" dirty="0">
                <a:latin typeface="Calisto MT" panose="02040603050505030304" pitchFamily="18" charset="0"/>
              </a:rPr>
              <a:t>Katz</a:t>
            </a:r>
            <a:r>
              <a:rPr lang="en-US" dirty="0">
                <a:latin typeface="Calisto MT" panose="02040603050505030304" pitchFamily="18" charset="0"/>
              </a:rPr>
              <a:t> test has no basis in the text or history of the Fourth Amendment. And, it invites courts to make judgments about policy, not law. Until we confront the problems with this test, </a:t>
            </a:r>
            <a:r>
              <a:rPr lang="en-US" i="1" dirty="0">
                <a:latin typeface="Calisto MT" panose="02040603050505030304" pitchFamily="18" charset="0"/>
              </a:rPr>
              <a:t>Katz</a:t>
            </a:r>
            <a:r>
              <a:rPr lang="en-US" dirty="0">
                <a:latin typeface="Calisto MT" panose="02040603050505030304" pitchFamily="18" charset="0"/>
              </a:rPr>
              <a:t> will continue to distort Fourth Amendment jurisprudence.” Id. at 343.</a:t>
            </a:r>
          </a:p>
          <a:p>
            <a:r>
              <a:rPr lang="en-US" b="1" dirty="0">
                <a:latin typeface="Calisto MT" panose="02040603050505030304" pitchFamily="18" charset="0"/>
              </a:rPr>
              <a:t>Alito dissent </a:t>
            </a:r>
            <a:r>
              <a:rPr lang="en-US" dirty="0">
                <a:latin typeface="Calisto MT" panose="02040603050505030304" pitchFamily="18" charset="0"/>
              </a:rPr>
              <a:t>(joined by Thomas) – </a:t>
            </a:r>
            <a:r>
              <a:rPr lang="en-US" b="1" dirty="0">
                <a:latin typeface="Calisto MT" panose="02040603050505030304" pitchFamily="18" charset="0"/>
              </a:rPr>
              <a:t>Compulsory process is not a search and must have a “property” based connection</a:t>
            </a:r>
          </a:p>
          <a:p>
            <a:r>
              <a:rPr lang="en-US" b="1" dirty="0">
                <a:latin typeface="Calisto MT" panose="02040603050505030304" pitchFamily="18" charset="0"/>
              </a:rPr>
              <a:t>Gorsuch dissent - A Fourth Amendment model based on positive legal property rights</a:t>
            </a:r>
          </a:p>
        </p:txBody>
      </p:sp>
    </p:spTree>
    <p:extLst>
      <p:ext uri="{BB962C8B-B14F-4D97-AF65-F5344CB8AC3E}">
        <p14:creationId xmlns:p14="http://schemas.microsoft.com/office/powerpoint/2010/main" val="258340212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3D868E-E7E4-4A1A-A20B-2544CBEB2888}"/>
              </a:ext>
            </a:extLst>
          </p:cNvPr>
          <p:cNvSpPr>
            <a:spLocks noGrp="1"/>
          </p:cNvSpPr>
          <p:nvPr>
            <p:ph type="title"/>
          </p:nvPr>
        </p:nvSpPr>
        <p:spPr>
          <a:xfrm>
            <a:off x="609600" y="481735"/>
            <a:ext cx="11510682" cy="988250"/>
          </a:xfrm>
        </p:spPr>
        <p:txBody>
          <a:bodyPr>
            <a:normAutofit/>
          </a:bodyPr>
          <a:lstStyle/>
          <a:p>
            <a:r>
              <a:rPr lang="en-US" sz="3200" cap="small" dirty="0">
                <a:latin typeface="Calisto MT" panose="02040603050505030304" pitchFamily="18" charset="0"/>
                <a:ea typeface="+mn-ea"/>
                <a:cs typeface="+mn-cs"/>
              </a:rPr>
              <a:t>if the home is the castle, then the device is the kingdom</a:t>
            </a:r>
          </a:p>
        </p:txBody>
      </p:sp>
      <p:sp>
        <p:nvSpPr>
          <p:cNvPr id="3" name="Content Placeholder 2">
            <a:extLst>
              <a:ext uri="{FF2B5EF4-FFF2-40B4-BE49-F238E27FC236}">
                <a16:creationId xmlns:a16="http://schemas.microsoft.com/office/drawing/2014/main" id="{5A218BDB-8BE3-4FB7-A701-5CFD35131B52}"/>
              </a:ext>
            </a:extLst>
          </p:cNvPr>
          <p:cNvSpPr>
            <a:spLocks noGrp="1"/>
          </p:cNvSpPr>
          <p:nvPr>
            <p:ph idx="1"/>
          </p:nvPr>
        </p:nvSpPr>
        <p:spPr>
          <a:xfrm>
            <a:off x="685800" y="1469985"/>
            <a:ext cx="10820400" cy="4906280"/>
          </a:xfrm>
        </p:spPr>
        <p:txBody>
          <a:bodyPr>
            <a:normAutofit/>
          </a:bodyPr>
          <a:lstStyle/>
          <a:p>
            <a:pPr marL="0" indent="0">
              <a:buNone/>
            </a:pPr>
            <a:r>
              <a:rPr lang="en-US" sz="3200" b="1" dirty="0">
                <a:latin typeface="Calisto MT" panose="02040603050505030304" pitchFamily="18" charset="0"/>
                <a:ea typeface="+mj-ea"/>
                <a:cs typeface="+mj-cs"/>
              </a:rPr>
              <a:t>Probable cause has established that Target Y has been distributing and receiving child pornography with a red iPhone 17 and using an IP address associated with a residence located at 1587 Pearl Street. Law enforcement seeks to seize every electronic device located within the residence.</a:t>
            </a:r>
            <a:endParaRPr lang="en-US" sz="3200" dirty="0">
              <a:latin typeface="Calisto MT" panose="02040603050505030304" pitchFamily="18" charset="0"/>
              <a:ea typeface="+mj-ea"/>
              <a:cs typeface="+mj-cs"/>
            </a:endParaRPr>
          </a:p>
          <a:p>
            <a:r>
              <a:rPr lang="en-US" sz="2200" dirty="0">
                <a:latin typeface="Calisto MT" panose="02040603050505030304" pitchFamily="18" charset="0"/>
              </a:rPr>
              <a:t>Do you authorize the search and seizure of: (1) the red iPhone and (2) all other devices? </a:t>
            </a:r>
          </a:p>
        </p:txBody>
      </p:sp>
    </p:spTree>
    <p:extLst>
      <p:ext uri="{BB962C8B-B14F-4D97-AF65-F5344CB8AC3E}">
        <p14:creationId xmlns:p14="http://schemas.microsoft.com/office/powerpoint/2010/main" val="272087629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25D20A-4D31-2D00-864B-5B915109C767}"/>
              </a:ext>
            </a:extLst>
          </p:cNvPr>
          <p:cNvSpPr>
            <a:spLocks noGrp="1"/>
          </p:cNvSpPr>
          <p:nvPr>
            <p:ph type="title"/>
          </p:nvPr>
        </p:nvSpPr>
        <p:spPr/>
        <p:txBody>
          <a:bodyPr/>
          <a:lstStyle/>
          <a:p>
            <a:r>
              <a:rPr lang="en-US" dirty="0">
                <a:latin typeface="Calisto MT" panose="02040603050505030304" pitchFamily="18" charset="0"/>
              </a:rPr>
              <a:t>Two-Step Approach: Seize then Search</a:t>
            </a:r>
          </a:p>
        </p:txBody>
      </p:sp>
      <p:sp>
        <p:nvSpPr>
          <p:cNvPr id="3" name="Content Placeholder 2">
            <a:extLst>
              <a:ext uri="{FF2B5EF4-FFF2-40B4-BE49-F238E27FC236}">
                <a16:creationId xmlns:a16="http://schemas.microsoft.com/office/drawing/2014/main" id="{886021C4-AE70-8642-15DC-811BA7160405}"/>
              </a:ext>
            </a:extLst>
          </p:cNvPr>
          <p:cNvSpPr>
            <a:spLocks noGrp="1"/>
          </p:cNvSpPr>
          <p:nvPr>
            <p:ph idx="1"/>
          </p:nvPr>
        </p:nvSpPr>
        <p:spPr>
          <a:xfrm>
            <a:off x="1371600" y="1638300"/>
            <a:ext cx="9601200" cy="4533900"/>
          </a:xfrm>
        </p:spPr>
        <p:txBody>
          <a:bodyPr>
            <a:normAutofit fontScale="92500" lnSpcReduction="10000"/>
          </a:bodyPr>
          <a:lstStyle/>
          <a:p>
            <a:r>
              <a:rPr lang="en-US" sz="2000" b="0" i="0" u="none" strike="noStrike" baseline="0" dirty="0">
                <a:solidFill>
                  <a:srgbClr val="000000"/>
                </a:solidFill>
                <a:latin typeface="Calisto MT" panose="02040603050505030304" pitchFamily="18" charset="0"/>
              </a:rPr>
              <a:t>“Different interests are implicated by a seizure than by a search. A seizure affects only the person’s possessory interests; a search affects a person’s privacy interests. Recognizing the generally less intrusive nature of a seizure, the Court has frequently approved warrantless seizures of property, on the basis of probable cause, for the time necessary to secure a warrant . . . .” </a:t>
            </a:r>
            <a:r>
              <a:rPr kumimoji="0" lang="en-US" sz="2000" b="1" i="1" u="none" strike="noStrike" kern="1200" cap="none" spc="0" normalizeH="0" baseline="0" noProof="0" dirty="0">
                <a:ln>
                  <a:noFill/>
                </a:ln>
                <a:solidFill>
                  <a:srgbClr val="000000"/>
                </a:solidFill>
                <a:effectLst/>
                <a:uLnTx/>
                <a:uFillTx/>
                <a:latin typeface="Calisto MT" panose="02040603050505030304" pitchFamily="18" charset="0"/>
                <a:ea typeface="+mn-ea"/>
                <a:cs typeface="+mn-cs"/>
              </a:rPr>
              <a:t>Segura v. United States</a:t>
            </a:r>
            <a:r>
              <a:rPr kumimoji="0" lang="en-US" sz="2000" b="1" i="0" u="none" strike="noStrike" kern="1200" cap="none" spc="0" normalizeH="0" baseline="0" noProof="0" dirty="0">
                <a:ln>
                  <a:noFill/>
                </a:ln>
                <a:solidFill>
                  <a:srgbClr val="000000"/>
                </a:solidFill>
                <a:effectLst/>
                <a:uLnTx/>
                <a:uFillTx/>
                <a:latin typeface="Calisto MT" panose="02040603050505030304" pitchFamily="18" charset="0"/>
                <a:ea typeface="+mn-ea"/>
                <a:cs typeface="+mn-cs"/>
              </a:rPr>
              <a:t>, </a:t>
            </a:r>
            <a:r>
              <a:rPr lang="en-US" sz="2000" b="1" i="0" u="none" strike="noStrike" baseline="0" dirty="0">
                <a:solidFill>
                  <a:srgbClr val="000000"/>
                </a:solidFill>
                <a:latin typeface="Calisto MT" panose="02040603050505030304" pitchFamily="18" charset="0"/>
              </a:rPr>
              <a:t>468 U.S. 796, 806 (1984)</a:t>
            </a:r>
            <a:r>
              <a:rPr lang="en-US" sz="2000" b="0" i="0" u="none" strike="noStrike" baseline="0" dirty="0">
                <a:solidFill>
                  <a:srgbClr val="000000"/>
                </a:solidFill>
                <a:latin typeface="Calisto MT" panose="02040603050505030304" pitchFamily="18" charset="0"/>
              </a:rPr>
              <a:t> (internal citations omitted). </a:t>
            </a:r>
          </a:p>
          <a:p>
            <a:r>
              <a:rPr lang="en-US" dirty="0">
                <a:solidFill>
                  <a:srgbClr val="000000"/>
                </a:solidFill>
                <a:latin typeface="Calisto MT" panose="02040603050505030304" pitchFamily="18" charset="0"/>
              </a:rPr>
              <a:t>Fourth Amendment protects against “unreasonable” searches and seizures. Is it reasonable to allow the initial seizure of the devices based upon the initial probable cause and then allow the search of any seized devices based upon further probable cause linking the device to the crime?</a:t>
            </a:r>
          </a:p>
          <a:p>
            <a:r>
              <a:rPr lang="en-US" dirty="0">
                <a:latin typeface="Calisto MT" panose="02040603050505030304" pitchFamily="18" charset="0"/>
              </a:rPr>
              <a:t>Neither constitutional text nor precedent suggests that ‘‘search warrants also must include a specification of the precise manner in which they are to be executed.’’ </a:t>
            </a:r>
            <a:r>
              <a:rPr lang="en-US" b="1" i="1" dirty="0">
                <a:latin typeface="Calisto MT" panose="02040603050505030304" pitchFamily="18" charset="0"/>
              </a:rPr>
              <a:t>Dalia v. United States</a:t>
            </a:r>
            <a:r>
              <a:rPr lang="en-US" dirty="0">
                <a:latin typeface="Calisto MT" panose="02040603050505030304" pitchFamily="18" charset="0"/>
              </a:rPr>
              <a:t>, 441 </a:t>
            </a:r>
            <a:r>
              <a:rPr lang="en-US" b="1" dirty="0">
                <a:latin typeface="Calisto MT" panose="02040603050505030304" pitchFamily="18" charset="0"/>
              </a:rPr>
              <a:t>U.S. 238, 256 (1979)</a:t>
            </a:r>
            <a:r>
              <a:rPr lang="en-US" dirty="0">
                <a:latin typeface="Calisto MT" panose="02040603050505030304" pitchFamily="18" charset="0"/>
              </a:rPr>
              <a:t>. The manner of search is subject only to ‘‘later judicial review as to its reasonableness.’’ </a:t>
            </a:r>
            <a:r>
              <a:rPr lang="en-US" i="1" dirty="0">
                <a:latin typeface="Calisto MT" panose="02040603050505030304" pitchFamily="18" charset="0"/>
              </a:rPr>
              <a:t>Id</a:t>
            </a:r>
            <a:r>
              <a:rPr lang="en-US" dirty="0">
                <a:latin typeface="Calisto MT" panose="02040603050505030304" pitchFamily="18" charset="0"/>
              </a:rPr>
              <a:t>. at 258. Further, courts cannot limit a warrant so as to foreclose a particular means of execution. </a:t>
            </a:r>
            <a:r>
              <a:rPr lang="en-US" b="1" i="1" dirty="0">
                <a:latin typeface="Calisto MT" panose="02040603050505030304" pitchFamily="18" charset="0"/>
              </a:rPr>
              <a:t>Richards v. Wisconsin</a:t>
            </a:r>
            <a:r>
              <a:rPr lang="en-US" b="1" dirty="0">
                <a:latin typeface="Calisto MT" panose="02040603050505030304" pitchFamily="18" charset="0"/>
              </a:rPr>
              <a:t>, 520 U.S. 385 (1997)</a:t>
            </a:r>
            <a:r>
              <a:rPr lang="en-US" dirty="0">
                <a:latin typeface="Calisto MT" panose="02040603050505030304" pitchFamily="18" charset="0"/>
              </a:rPr>
              <a:t>.</a:t>
            </a:r>
            <a:endParaRPr lang="en-US" b="1" dirty="0">
              <a:latin typeface="Calisto MT" panose="02040603050505030304" pitchFamily="18" charset="0"/>
            </a:endParaRPr>
          </a:p>
        </p:txBody>
      </p:sp>
    </p:spTree>
    <p:extLst>
      <p:ext uri="{BB962C8B-B14F-4D97-AF65-F5344CB8AC3E}">
        <p14:creationId xmlns:p14="http://schemas.microsoft.com/office/powerpoint/2010/main" val="388950066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3D868E-E7E4-4A1A-A20B-2544CBEB2888}"/>
              </a:ext>
            </a:extLst>
          </p:cNvPr>
          <p:cNvSpPr>
            <a:spLocks noGrp="1"/>
          </p:cNvSpPr>
          <p:nvPr>
            <p:ph type="title"/>
          </p:nvPr>
        </p:nvSpPr>
        <p:spPr>
          <a:xfrm rot="10800000" flipV="1">
            <a:off x="1235232" y="498735"/>
            <a:ext cx="9490228" cy="635584"/>
          </a:xfrm>
        </p:spPr>
        <p:txBody>
          <a:bodyPr>
            <a:noAutofit/>
          </a:bodyPr>
          <a:lstStyle/>
          <a:p>
            <a:r>
              <a:rPr lang="en-US" cap="small" dirty="0">
                <a:latin typeface="Calisto MT" panose="02040603050505030304" pitchFamily="18" charset="0"/>
                <a:ea typeface="+mn-ea"/>
                <a:cs typeface="+mn-cs"/>
              </a:rPr>
              <a:t>Biometrics</a:t>
            </a:r>
          </a:p>
        </p:txBody>
      </p:sp>
      <p:sp>
        <p:nvSpPr>
          <p:cNvPr id="3" name="Content Placeholder 2">
            <a:extLst>
              <a:ext uri="{FF2B5EF4-FFF2-40B4-BE49-F238E27FC236}">
                <a16:creationId xmlns:a16="http://schemas.microsoft.com/office/drawing/2014/main" id="{5A218BDB-8BE3-4FB7-A701-5CFD35131B52}"/>
              </a:ext>
            </a:extLst>
          </p:cNvPr>
          <p:cNvSpPr>
            <a:spLocks noGrp="1"/>
          </p:cNvSpPr>
          <p:nvPr>
            <p:ph idx="1"/>
          </p:nvPr>
        </p:nvSpPr>
        <p:spPr>
          <a:xfrm>
            <a:off x="685800" y="1262548"/>
            <a:ext cx="10820400" cy="4675796"/>
          </a:xfrm>
        </p:spPr>
        <p:txBody>
          <a:bodyPr>
            <a:normAutofit fontScale="92500" lnSpcReduction="20000"/>
          </a:bodyPr>
          <a:lstStyle/>
          <a:p>
            <a:pPr marL="0" lvl="0" indent="0">
              <a:buNone/>
            </a:pPr>
            <a:r>
              <a:rPr lang="en-US" sz="3200" b="1" dirty="0">
                <a:solidFill>
                  <a:prstClr val="black"/>
                </a:solidFill>
                <a:latin typeface="Calisto MT" panose="02040603050505030304" pitchFamily="18" charset="0"/>
              </a:rPr>
              <a:t>The search warrant requests that Target X be compelled to provide access to the iPhone 17 if it is encrypted. </a:t>
            </a:r>
          </a:p>
          <a:p>
            <a:r>
              <a:rPr lang="en-US" sz="2600" dirty="0">
                <a:latin typeface="Calisto MT" panose="02040603050505030304" pitchFamily="18" charset="0"/>
                <a:ea typeface="+mj-ea"/>
                <a:cs typeface="+mj-cs"/>
              </a:rPr>
              <a:t>Can Target X be compelled to disclose the passcode?  </a:t>
            </a:r>
          </a:p>
          <a:p>
            <a:r>
              <a:rPr lang="en-US" sz="2600" dirty="0">
                <a:latin typeface="Calisto MT" panose="02040603050505030304" pitchFamily="18" charset="0"/>
                <a:ea typeface="+mj-ea"/>
                <a:cs typeface="+mj-cs"/>
              </a:rPr>
              <a:t>Can Target X be compelled to submit a fingerprint or facial recognition? </a:t>
            </a:r>
          </a:p>
          <a:p>
            <a:r>
              <a:rPr lang="en-US" sz="2600" dirty="0">
                <a:latin typeface="Calisto MT" panose="02040603050505030304" pitchFamily="18" charset="0"/>
                <a:ea typeface="+mj-ea"/>
                <a:cs typeface="+mj-cs"/>
              </a:rPr>
              <a:t>How should the request be made?</a:t>
            </a:r>
          </a:p>
          <a:p>
            <a:r>
              <a:rPr lang="en-US" sz="2600" b="1" dirty="0">
                <a:latin typeface="Calisto MT" panose="02040603050505030304" pitchFamily="18" charset="0"/>
                <a:ea typeface="+mj-ea"/>
                <a:cs typeface="+mj-cs"/>
              </a:rPr>
              <a:t>What if Target X refuses to comply</a:t>
            </a:r>
            <a:r>
              <a:rPr lang="en-US" sz="2600" dirty="0">
                <a:latin typeface="Calisto MT" panose="02040603050505030304" pitchFamily="18" charset="0"/>
                <a:ea typeface="+mj-ea"/>
                <a:cs typeface="+mj-cs"/>
              </a:rPr>
              <a:t>?</a:t>
            </a:r>
          </a:p>
          <a:p>
            <a:r>
              <a:rPr kumimoji="0" lang="en-US" sz="2600" b="0" i="1" u="none" strike="noStrike" kern="1200" cap="none" spc="0" normalizeH="0" baseline="0" noProof="0" dirty="0">
                <a:ln>
                  <a:noFill/>
                </a:ln>
                <a:solidFill>
                  <a:srgbClr val="000000"/>
                </a:solidFill>
                <a:effectLst/>
                <a:uLnTx/>
                <a:uFillTx/>
                <a:latin typeface="Times New Roman" panose="02020603050405020304" pitchFamily="18" charset="0"/>
                <a:ea typeface="+mn-ea"/>
                <a:cs typeface="+mn-cs"/>
              </a:rPr>
              <a:t>Compare United States v. Wright</a:t>
            </a:r>
            <a:r>
              <a:rPr kumimoji="0" lang="en-US" sz="26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mn-cs"/>
              </a:rPr>
              <a:t>, 431 F. Supp. 3d 1175, 1187–88 (D. Nev. 2020)(finding that defendant’s Fifth Amendment rights were violated “because the unlocking of [defendant’s] phone with [his] face was a testimonial act”), </a:t>
            </a:r>
            <a:r>
              <a:rPr kumimoji="0" lang="en-US" sz="2600" b="0" i="1" u="none" strike="noStrike" kern="1200" cap="none" spc="0" normalizeH="0" baseline="0" noProof="0" dirty="0">
                <a:ln>
                  <a:noFill/>
                </a:ln>
                <a:solidFill>
                  <a:srgbClr val="000000"/>
                </a:solidFill>
                <a:effectLst/>
                <a:uLnTx/>
                <a:uFillTx/>
                <a:latin typeface="Times New Roman" panose="02020603050405020304" pitchFamily="18" charset="0"/>
                <a:ea typeface="+mn-ea"/>
                <a:cs typeface="+mn-cs"/>
              </a:rPr>
              <a:t>with United States v. </a:t>
            </a:r>
            <a:r>
              <a:rPr kumimoji="0" lang="en-US" sz="2600" b="0" i="1" u="none" strike="noStrike" kern="1200" cap="none" spc="0" normalizeH="0" baseline="0" noProof="0" dirty="0" err="1">
                <a:ln>
                  <a:noFill/>
                </a:ln>
                <a:solidFill>
                  <a:srgbClr val="000000"/>
                </a:solidFill>
                <a:effectLst/>
                <a:uLnTx/>
                <a:uFillTx/>
                <a:latin typeface="Times New Roman" panose="02020603050405020304" pitchFamily="18" charset="0"/>
                <a:ea typeface="+mn-ea"/>
                <a:cs typeface="+mn-cs"/>
              </a:rPr>
              <a:t>Eldarir</a:t>
            </a:r>
            <a:r>
              <a:rPr kumimoji="0" lang="en-US" sz="26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mn-cs"/>
              </a:rPr>
              <a:t>, 681 F. Supp. 3d 43 (E.D.N.Y. 2023) (summarizing conflicting cases and holding that the compelled use of a defendant’s biometric feature to unlock a phone does not amount to a testimonial communication, and therefore does not run afoul of the Fifth Amendment). </a:t>
            </a:r>
            <a:endParaRPr kumimoji="0" lang="en-US" sz="2600" b="0" i="0" u="none" strike="noStrike" kern="1200" cap="none" spc="0" normalizeH="0" baseline="0" noProof="0" dirty="0">
              <a:ln>
                <a:noFill/>
              </a:ln>
              <a:solidFill>
                <a:srgbClr val="191B0E"/>
              </a:solidFill>
              <a:effectLst/>
              <a:uLnTx/>
              <a:uFillTx/>
              <a:latin typeface="Franklin Gothic Book" panose="020B0503020102020204"/>
              <a:ea typeface="+mn-ea"/>
              <a:cs typeface="+mn-cs"/>
            </a:endParaRPr>
          </a:p>
          <a:p>
            <a:endParaRPr lang="en-US" sz="3200" dirty="0">
              <a:latin typeface="Calisto MT" panose="02040603050505030304" pitchFamily="18" charset="0"/>
              <a:ea typeface="+mj-ea"/>
              <a:cs typeface="+mj-cs"/>
            </a:endParaRPr>
          </a:p>
          <a:p>
            <a:pPr marL="0" indent="0">
              <a:buNone/>
            </a:pPr>
            <a:endParaRPr lang="en-US" sz="3200" cap="all" dirty="0">
              <a:ea typeface="+mj-ea"/>
              <a:cs typeface="+mj-cs"/>
            </a:endParaRPr>
          </a:p>
          <a:p>
            <a:pPr marL="0" indent="0">
              <a:buNone/>
            </a:pPr>
            <a:endParaRPr lang="en-US" sz="3200" cap="all" dirty="0">
              <a:solidFill>
                <a:srgbClr val="C4220D"/>
              </a:solidFill>
              <a:ea typeface="+mj-ea"/>
              <a:cs typeface="+mj-cs"/>
            </a:endParaRPr>
          </a:p>
          <a:p>
            <a:pPr marL="514350" indent="-514350">
              <a:buAutoNum type="arabicPeriod" startAt="2"/>
            </a:pPr>
            <a:endParaRPr lang="en-US" sz="3200" cap="all" dirty="0">
              <a:solidFill>
                <a:srgbClr val="C4220D"/>
              </a:solidFill>
              <a:ea typeface="+mj-ea"/>
              <a:cs typeface="+mj-cs"/>
            </a:endParaRPr>
          </a:p>
        </p:txBody>
      </p:sp>
    </p:spTree>
    <p:extLst>
      <p:ext uri="{BB962C8B-B14F-4D97-AF65-F5344CB8AC3E}">
        <p14:creationId xmlns:p14="http://schemas.microsoft.com/office/powerpoint/2010/main" val="416674153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D911BA-EA3E-29D9-1157-212D35C9BC5A}"/>
              </a:ext>
            </a:extLst>
          </p:cNvPr>
          <p:cNvSpPr>
            <a:spLocks noGrp="1"/>
          </p:cNvSpPr>
          <p:nvPr>
            <p:ph type="title"/>
          </p:nvPr>
        </p:nvSpPr>
        <p:spPr>
          <a:xfrm>
            <a:off x="887506" y="658906"/>
            <a:ext cx="11465858" cy="891988"/>
          </a:xfrm>
        </p:spPr>
        <p:txBody>
          <a:bodyPr>
            <a:normAutofit/>
          </a:bodyPr>
          <a:lstStyle/>
          <a:p>
            <a:r>
              <a:rPr kumimoji="0" lang="en-US" sz="4900" b="0" i="0" u="none" strike="noStrike" kern="1200" cap="small" spc="0" normalizeH="0" baseline="0" noProof="0" dirty="0">
                <a:ln>
                  <a:noFill/>
                </a:ln>
                <a:solidFill>
                  <a:srgbClr val="191B0E"/>
                </a:solidFill>
                <a:effectLst/>
                <a:uLnTx/>
                <a:uFillTx/>
                <a:latin typeface="Calisto MT" panose="02040603050505030304" pitchFamily="18" charset="0"/>
                <a:ea typeface="+mj-ea"/>
                <a:cs typeface="+mj-cs"/>
              </a:rPr>
              <a:t>What do the providers provide</a:t>
            </a:r>
            <a:endParaRPr lang="en-US" dirty="0"/>
          </a:p>
        </p:txBody>
      </p:sp>
      <p:sp>
        <p:nvSpPr>
          <p:cNvPr id="3" name="Content Placeholder 2">
            <a:extLst>
              <a:ext uri="{FF2B5EF4-FFF2-40B4-BE49-F238E27FC236}">
                <a16:creationId xmlns:a16="http://schemas.microsoft.com/office/drawing/2014/main" id="{8BDCBF08-31DC-5988-B31F-767313C42227}"/>
              </a:ext>
            </a:extLst>
          </p:cNvPr>
          <p:cNvSpPr>
            <a:spLocks noGrp="1"/>
          </p:cNvSpPr>
          <p:nvPr>
            <p:ph idx="1"/>
          </p:nvPr>
        </p:nvSpPr>
        <p:spPr>
          <a:xfrm>
            <a:off x="887506" y="1638300"/>
            <a:ext cx="10130118" cy="3581400"/>
          </a:xfrm>
        </p:spPr>
        <p:txBody>
          <a:bodyPr>
            <a:normAutofit fontScale="92500" lnSpcReduction="10000"/>
          </a:bodyPr>
          <a:lstStyle/>
          <a:p>
            <a:pPr marL="0" lvl="0" indent="0">
              <a:buNone/>
              <a:defRPr/>
            </a:pPr>
            <a:r>
              <a:rPr kumimoji="0" lang="en-US" sz="3200" b="1" i="0" u="none" strike="noStrike" kern="1200" cap="none" spc="0" normalizeH="0" baseline="0" noProof="0" dirty="0">
                <a:ln>
                  <a:noFill/>
                </a:ln>
                <a:solidFill>
                  <a:srgbClr val="191B0E"/>
                </a:solidFill>
                <a:effectLst/>
                <a:uLnTx/>
                <a:uFillTx/>
                <a:latin typeface="Calisto MT" panose="02040603050505030304" pitchFamily="18" charset="0"/>
                <a:ea typeface="+mn-ea"/>
                <a:cs typeface="+mn-cs"/>
              </a:rPr>
              <a:t>Located on the iPhone 17 is the Facebook App, and Facebook communications between Target X and an unknown person sharing child pornography. Law enforcement now seeks to obtain a SW for </a:t>
            </a:r>
            <a:r>
              <a:rPr lang="en-US" sz="3200" b="1" dirty="0">
                <a:solidFill>
                  <a:srgbClr val="191B0E"/>
                </a:solidFill>
                <a:latin typeface="Calisto MT" panose="02040603050505030304" pitchFamily="18" charset="0"/>
              </a:rPr>
              <a:t>Facebook located for all communications, photos, videos, location information, news feeds, and any other data maintained by Facebook. </a:t>
            </a:r>
            <a:endParaRPr kumimoji="0" lang="en-US" sz="3200" b="1" i="0" u="none" strike="noStrike" kern="1200" cap="none" spc="0" normalizeH="0" baseline="0" noProof="0" dirty="0">
              <a:ln>
                <a:noFill/>
              </a:ln>
              <a:solidFill>
                <a:srgbClr val="191B0E"/>
              </a:solidFill>
              <a:effectLst/>
              <a:uLnTx/>
              <a:uFillTx/>
              <a:latin typeface="Calisto MT" panose="02040603050505030304" pitchFamily="18" charset="0"/>
              <a:ea typeface="+mn-ea"/>
              <a:cs typeface="+mn-cs"/>
            </a:endParaRPr>
          </a:p>
          <a:p>
            <a:pPr lvl="0">
              <a:defRPr/>
            </a:pPr>
            <a:r>
              <a:rPr kumimoji="0" lang="en-US" sz="2200" b="0" i="0" u="none" strike="noStrike" kern="1200" cap="none" spc="0" normalizeH="0" baseline="0" noProof="0" dirty="0">
                <a:ln>
                  <a:noFill/>
                </a:ln>
                <a:solidFill>
                  <a:srgbClr val="191B0E"/>
                </a:solidFill>
                <a:effectLst/>
                <a:uLnTx/>
                <a:uFillTx/>
                <a:latin typeface="Calisto MT" panose="02040603050505030304" pitchFamily="18" charset="0"/>
                <a:ea typeface="+mn-ea"/>
                <a:cs typeface="+mn-cs"/>
              </a:rPr>
              <a:t>Do you allow the search and seizure of all of the </a:t>
            </a:r>
            <a:r>
              <a:rPr lang="fr-FR" sz="2200" dirty="0">
                <a:solidFill>
                  <a:srgbClr val="191B0E"/>
                </a:solidFill>
                <a:latin typeface="Calisto MT" panose="02040603050505030304" pitchFamily="18" charset="0"/>
              </a:rPr>
              <a:t>Facebook communications, photos, </a:t>
            </a:r>
            <a:r>
              <a:rPr lang="fr-FR" sz="2200" dirty="0" err="1">
                <a:solidFill>
                  <a:srgbClr val="191B0E"/>
                </a:solidFill>
                <a:latin typeface="Calisto MT" panose="02040603050505030304" pitchFamily="18" charset="0"/>
              </a:rPr>
              <a:t>videos</a:t>
            </a:r>
            <a:r>
              <a:rPr lang="fr-FR" sz="2200" dirty="0">
                <a:solidFill>
                  <a:srgbClr val="191B0E"/>
                </a:solidFill>
                <a:latin typeface="Calisto MT" panose="02040603050505030304" pitchFamily="18" charset="0"/>
              </a:rPr>
              <a:t>, location</a:t>
            </a:r>
            <a:r>
              <a:rPr kumimoji="0" lang="en-US" sz="2200" b="0" i="0" u="none" strike="noStrike" kern="1200" cap="none" spc="0" normalizeH="0" baseline="0" noProof="0" dirty="0">
                <a:ln>
                  <a:noFill/>
                </a:ln>
                <a:solidFill>
                  <a:srgbClr val="191B0E"/>
                </a:solidFill>
                <a:effectLst/>
                <a:uLnTx/>
                <a:uFillTx/>
                <a:latin typeface="Calisto MT" panose="02040603050505030304" pitchFamily="18" charset="0"/>
                <a:ea typeface="+mn-ea"/>
                <a:cs typeface="+mn-cs"/>
              </a:rPr>
              <a:t> information, news feeds, and other data? </a:t>
            </a:r>
          </a:p>
          <a:p>
            <a:pPr marL="384048" marR="0" lvl="0" indent="-384048" algn="l" defTabSz="914400" rtl="0" eaLnBrk="1" fontAlgn="auto" latinLnBrk="0" hangingPunct="1">
              <a:lnSpc>
                <a:spcPct val="94000"/>
              </a:lnSpc>
              <a:spcBef>
                <a:spcPts val="1000"/>
              </a:spcBef>
              <a:spcAft>
                <a:spcPts val="200"/>
              </a:spcAft>
              <a:buClrTx/>
              <a:buSzTx/>
              <a:buFont typeface="Franklin Gothic Book" panose="020B0503020102020204" pitchFamily="34" charset="0"/>
              <a:buChar char="■"/>
              <a:tabLst/>
              <a:defRPr/>
            </a:pPr>
            <a:endParaRPr kumimoji="0" lang="en-US" sz="2200" b="0" i="0" u="none" strike="noStrike" kern="1200" cap="all" spc="0" normalizeH="0" baseline="0" noProof="0" dirty="0">
              <a:ln>
                <a:noFill/>
              </a:ln>
              <a:solidFill>
                <a:srgbClr val="191B0E"/>
              </a:solidFill>
              <a:effectLst/>
              <a:uLnTx/>
              <a:uFillTx/>
              <a:latin typeface="Calisto MT" panose="02040603050505030304" pitchFamily="18" charset="0"/>
              <a:ea typeface="+mn-ea"/>
              <a:cs typeface="+mn-cs"/>
            </a:endParaRPr>
          </a:p>
          <a:p>
            <a:pPr marL="0" marR="0" lvl="0" indent="0" algn="l" defTabSz="914400" rtl="0" eaLnBrk="1" fontAlgn="auto" latinLnBrk="0" hangingPunct="1">
              <a:lnSpc>
                <a:spcPct val="94000"/>
              </a:lnSpc>
              <a:spcBef>
                <a:spcPts val="1000"/>
              </a:spcBef>
              <a:spcAft>
                <a:spcPts val="200"/>
              </a:spcAft>
              <a:buClrTx/>
              <a:buSzTx/>
              <a:buFont typeface="Franklin Gothic Book" panose="020B0503020102020204" pitchFamily="34" charset="0"/>
              <a:buNone/>
              <a:tabLst/>
              <a:defRPr/>
            </a:pPr>
            <a:endParaRPr kumimoji="0" lang="en-US" sz="3200" b="1" i="0" u="none" strike="noStrike" kern="1200" cap="none" spc="0" normalizeH="0" baseline="0" noProof="0" dirty="0">
              <a:ln>
                <a:noFill/>
              </a:ln>
              <a:solidFill>
                <a:srgbClr val="191B0E"/>
              </a:solidFill>
              <a:effectLst/>
              <a:uLnTx/>
              <a:uFillTx/>
              <a:latin typeface="Calisto MT" panose="02040603050505030304" pitchFamily="18" charset="0"/>
              <a:ea typeface="+mn-ea"/>
              <a:cs typeface="+mn-cs"/>
            </a:endParaRPr>
          </a:p>
          <a:p>
            <a:endParaRPr lang="en-US" dirty="0"/>
          </a:p>
        </p:txBody>
      </p:sp>
    </p:spTree>
    <p:extLst>
      <p:ext uri="{BB962C8B-B14F-4D97-AF65-F5344CB8AC3E}">
        <p14:creationId xmlns:p14="http://schemas.microsoft.com/office/powerpoint/2010/main" val="103010436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47261" y="764373"/>
            <a:ext cx="10804313" cy="1293028"/>
          </a:xfrm>
        </p:spPr>
        <p:txBody>
          <a:bodyPr>
            <a:normAutofit/>
          </a:bodyPr>
          <a:lstStyle/>
          <a:p>
            <a:r>
              <a:rPr lang="en-US" sz="4900" cap="small" dirty="0">
                <a:latin typeface="Calisto MT" panose="02040603050505030304" pitchFamily="18" charset="0"/>
                <a:ea typeface="+mn-ea"/>
                <a:cs typeface="+mn-cs"/>
              </a:rPr>
              <a:t>Facebook User Agreement:</a:t>
            </a:r>
          </a:p>
        </p:txBody>
      </p:sp>
      <p:sp>
        <p:nvSpPr>
          <p:cNvPr id="3" name="Content Placeholder 2"/>
          <p:cNvSpPr>
            <a:spLocks noGrp="1"/>
          </p:cNvSpPr>
          <p:nvPr>
            <p:ph idx="1"/>
          </p:nvPr>
        </p:nvSpPr>
        <p:spPr>
          <a:xfrm>
            <a:off x="1371600" y="1570891"/>
            <a:ext cx="9601200" cy="4845539"/>
          </a:xfrm>
        </p:spPr>
        <p:txBody>
          <a:bodyPr>
            <a:normAutofit fontScale="25000" lnSpcReduction="20000"/>
          </a:bodyPr>
          <a:lstStyle/>
          <a:p>
            <a:r>
              <a:rPr lang="en-US" sz="6400" b="1" dirty="0"/>
              <a:t>What kinds of information do we collect? </a:t>
            </a:r>
          </a:p>
          <a:p>
            <a:r>
              <a:rPr lang="en-US" sz="6400" dirty="0"/>
              <a:t>Depending on which Services you use, </a:t>
            </a:r>
            <a:r>
              <a:rPr lang="en-US" sz="6400" dirty="0">
                <a:solidFill>
                  <a:srgbClr val="FF0000"/>
                </a:solidFill>
              </a:rPr>
              <a:t>we collect different kinds of information</a:t>
            </a:r>
            <a:r>
              <a:rPr lang="en-US" sz="6400" dirty="0"/>
              <a:t> from or about you. </a:t>
            </a:r>
          </a:p>
          <a:p>
            <a:r>
              <a:rPr lang="en-US" sz="6400" dirty="0"/>
              <a:t>Things you do and information you provide.</a:t>
            </a:r>
          </a:p>
          <a:p>
            <a:r>
              <a:rPr lang="en-US" sz="6400" dirty="0">
                <a:solidFill>
                  <a:srgbClr val="FF0000"/>
                </a:solidFill>
              </a:rPr>
              <a:t>We collect the content and other information </a:t>
            </a:r>
            <a:r>
              <a:rPr lang="en-US" sz="6400" dirty="0"/>
              <a:t>you provide when you use our Services, including when you sign up for an account, create or share, and message or communicate with others. This can include information in or about the content you provide, such as the location of a photo or the date a file was created. We also collect information about how you use our Services, such as the types of content you view or engage with or the frequency and duration of your activities. </a:t>
            </a:r>
          </a:p>
          <a:p>
            <a:pPr lvl="0"/>
            <a:r>
              <a:rPr lang="en-US" sz="6400" b="1" dirty="0">
                <a:solidFill>
                  <a:prstClr val="black"/>
                </a:solidFill>
              </a:rPr>
              <a:t>Device information.</a:t>
            </a:r>
          </a:p>
          <a:p>
            <a:pPr lvl="0"/>
            <a:r>
              <a:rPr lang="en-US" sz="6400" dirty="0">
                <a:solidFill>
                  <a:srgbClr val="FF0000"/>
                </a:solidFill>
              </a:rPr>
              <a:t>We collect information from or about the computers, phones, or other devices where you install or access our Service</a:t>
            </a:r>
            <a:r>
              <a:rPr lang="en-US" sz="6400" dirty="0">
                <a:solidFill>
                  <a:prstClr val="black"/>
                </a:solidFill>
              </a:rPr>
              <a:t>s, depending on the permissions you’ve granted. We may associate the information we collect from your different devices, which helps us provide consistent Services across your devices. Here are some examples of the device information we collect: </a:t>
            </a:r>
            <a:br>
              <a:rPr lang="en-US" sz="6400" dirty="0">
                <a:solidFill>
                  <a:prstClr val="black"/>
                </a:solidFill>
              </a:rPr>
            </a:br>
            <a:br>
              <a:rPr lang="en-US" sz="6400" dirty="0">
                <a:solidFill>
                  <a:prstClr val="black"/>
                </a:solidFill>
              </a:rPr>
            </a:br>
            <a:r>
              <a:rPr lang="en-US" sz="6400" dirty="0">
                <a:solidFill>
                  <a:prstClr val="black"/>
                </a:solidFill>
              </a:rPr>
              <a:t>Attributes such as the operating system, hardware version, device settings, file and software names and types, battery and signal strength, and device identifiers.</a:t>
            </a:r>
          </a:p>
          <a:p>
            <a:pPr lvl="0"/>
            <a:r>
              <a:rPr lang="en-US" sz="6400" dirty="0">
                <a:solidFill>
                  <a:srgbClr val="FF0000"/>
                </a:solidFill>
              </a:rPr>
              <a:t>Device locations, including specific geographic locations</a:t>
            </a:r>
            <a:r>
              <a:rPr lang="en-US" sz="6400" dirty="0">
                <a:solidFill>
                  <a:prstClr val="black"/>
                </a:solidFill>
              </a:rPr>
              <a:t>, such as through GPS, Bluetooth, or WiFi signals.</a:t>
            </a:r>
          </a:p>
          <a:p>
            <a:pPr lvl="0"/>
            <a:r>
              <a:rPr lang="en-US" sz="6400" dirty="0">
                <a:solidFill>
                  <a:srgbClr val="FF0000"/>
                </a:solidFill>
              </a:rPr>
              <a:t>Connection information such as the name of your mobile operator</a:t>
            </a:r>
            <a:r>
              <a:rPr lang="en-US" sz="6400" dirty="0">
                <a:solidFill>
                  <a:prstClr val="black"/>
                </a:solidFill>
              </a:rPr>
              <a:t> or ISP, browser type, language and time zone, mobile phone number and IP address.</a:t>
            </a:r>
          </a:p>
          <a:p>
            <a:endParaRPr lang="en-US" sz="1200" dirty="0"/>
          </a:p>
          <a:p>
            <a:endParaRPr lang="en-US" dirty="0"/>
          </a:p>
        </p:txBody>
      </p:sp>
    </p:spTree>
    <p:extLst>
      <p:ext uri="{BB962C8B-B14F-4D97-AF65-F5344CB8AC3E}">
        <p14:creationId xmlns:p14="http://schemas.microsoft.com/office/powerpoint/2010/main" val="316184818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94154" y="416689"/>
            <a:ext cx="10964984" cy="1640712"/>
          </a:xfrm>
        </p:spPr>
        <p:txBody>
          <a:bodyPr>
            <a:normAutofit/>
          </a:bodyPr>
          <a:lstStyle/>
          <a:p>
            <a:r>
              <a:rPr lang="en-US" sz="3600" cap="small" dirty="0">
                <a:latin typeface="Calisto MT" panose="02040603050505030304" pitchFamily="18" charset="0"/>
                <a:ea typeface="+mn-ea"/>
                <a:cs typeface="+mn-cs"/>
              </a:rPr>
              <a:t>Is There an Expectation of Privacy for ESI Knowingly Shared with Third Party Providers? </a:t>
            </a:r>
          </a:p>
        </p:txBody>
      </p:sp>
      <p:sp>
        <p:nvSpPr>
          <p:cNvPr id="3" name="Content Placeholder 2"/>
          <p:cNvSpPr>
            <a:spLocks noGrp="1"/>
          </p:cNvSpPr>
          <p:nvPr>
            <p:ph idx="1"/>
          </p:nvPr>
        </p:nvSpPr>
        <p:spPr>
          <a:xfrm>
            <a:off x="1094154" y="1852552"/>
            <a:ext cx="10840546" cy="4797630"/>
          </a:xfrm>
        </p:spPr>
        <p:txBody>
          <a:bodyPr>
            <a:normAutofit fontScale="77500" lnSpcReduction="20000"/>
          </a:bodyPr>
          <a:lstStyle/>
          <a:p>
            <a:r>
              <a:rPr lang="en-US" b="1" dirty="0"/>
              <a:t>How do we use this information? </a:t>
            </a:r>
          </a:p>
          <a:p>
            <a:r>
              <a:rPr lang="en-US" dirty="0"/>
              <a:t>We are passionate about creating engaging and customized experiences for people. </a:t>
            </a:r>
            <a:r>
              <a:rPr lang="en-US" dirty="0">
                <a:solidFill>
                  <a:srgbClr val="FF0000"/>
                </a:solidFill>
              </a:rPr>
              <a:t>We use all of the information we have to help us provide and support our Services</a:t>
            </a:r>
            <a:r>
              <a:rPr lang="en-US" dirty="0"/>
              <a:t>. Here’s how: </a:t>
            </a:r>
          </a:p>
          <a:p>
            <a:r>
              <a:rPr lang="en-US" dirty="0"/>
              <a:t>Provide, improve and develop Services.</a:t>
            </a:r>
          </a:p>
          <a:p>
            <a:r>
              <a:rPr lang="en-US" dirty="0"/>
              <a:t>We are able to deliver our Services, personalize content, and make suggestions for you by using this information to understand how you use and interact with our Services and the people or things you’re connected to and interested in on and off our Services.</a:t>
            </a:r>
          </a:p>
          <a:p>
            <a:r>
              <a:rPr lang="en-US" dirty="0"/>
              <a:t>We </a:t>
            </a:r>
            <a:r>
              <a:rPr lang="en-US" dirty="0">
                <a:solidFill>
                  <a:srgbClr val="FF0000"/>
                </a:solidFill>
              </a:rPr>
              <a:t>use your information to send you marketing communications</a:t>
            </a:r>
            <a:r>
              <a:rPr lang="en-US" dirty="0"/>
              <a:t>, communicate with you about our Services and let you know about our policies and terms. We also use your information to respond to you when you contact us. </a:t>
            </a:r>
          </a:p>
          <a:p>
            <a:r>
              <a:rPr lang="en-US" dirty="0"/>
              <a:t>We </a:t>
            </a:r>
            <a:r>
              <a:rPr lang="en-US" dirty="0">
                <a:solidFill>
                  <a:srgbClr val="FF0000"/>
                </a:solidFill>
              </a:rPr>
              <a:t>use the information we have to improve our advertising and measurement systems </a:t>
            </a:r>
            <a:r>
              <a:rPr lang="en-US" dirty="0"/>
              <a:t>so we can show you relevant ads on and off our Services and measure the effectiveness and reach of ads and services. Learn more about advertising on our Services and how you can control how information about you is used to personalize the ads you see. </a:t>
            </a:r>
          </a:p>
          <a:p>
            <a:r>
              <a:rPr lang="en-US" dirty="0"/>
              <a:t>When </a:t>
            </a:r>
            <a:r>
              <a:rPr lang="en-US" dirty="0">
                <a:solidFill>
                  <a:srgbClr val="FF0000"/>
                </a:solidFill>
              </a:rPr>
              <a:t>we have location information, we use it to tailor our Services for you and others</a:t>
            </a:r>
            <a:r>
              <a:rPr lang="en-US" dirty="0"/>
              <a:t>, like helping you to check-in and find local events or offers in your area or tell your friends that you are nearby. </a:t>
            </a:r>
          </a:p>
          <a:p>
            <a:r>
              <a:rPr lang="en-US" dirty="0">
                <a:solidFill>
                  <a:srgbClr val="FF0000"/>
                </a:solidFill>
              </a:rPr>
              <a:t>We transfer information to vendors, service providers, and other partners who globally support our business</a:t>
            </a:r>
            <a:r>
              <a:rPr lang="en-US" dirty="0"/>
              <a:t>, such as providing technical infrastructure services, analyzing how our Services are used, measuring the effectiveness of ads and services, providing customer service, facilitating payments, or conducting academic research and surveys. These partners must adhere to strict confidentiality obligations in a way that is consistent with this Data Policy and the agreements we enter into with them. </a:t>
            </a:r>
          </a:p>
          <a:p>
            <a:endParaRPr lang="en-US" dirty="0"/>
          </a:p>
        </p:txBody>
      </p:sp>
    </p:spTree>
    <p:extLst>
      <p:ext uri="{BB962C8B-B14F-4D97-AF65-F5344CB8AC3E}">
        <p14:creationId xmlns:p14="http://schemas.microsoft.com/office/powerpoint/2010/main" val="201255699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FAD2E2-0F4F-2700-38BD-B373FD878588}"/>
              </a:ext>
            </a:extLst>
          </p:cNvPr>
          <p:cNvSpPr>
            <a:spLocks noGrp="1"/>
          </p:cNvSpPr>
          <p:nvPr>
            <p:ph type="title"/>
          </p:nvPr>
        </p:nvSpPr>
        <p:spPr>
          <a:xfrm>
            <a:off x="950260" y="605117"/>
            <a:ext cx="11600328" cy="936812"/>
          </a:xfrm>
        </p:spPr>
        <p:txBody>
          <a:bodyPr>
            <a:normAutofit/>
          </a:bodyPr>
          <a:lstStyle/>
          <a:p>
            <a:r>
              <a:rPr lang="en-US" dirty="0">
                <a:latin typeface="Calisto MT" panose="02040603050505030304" pitchFamily="18" charset="0"/>
              </a:rPr>
              <a:t>Content and temporal limitations?</a:t>
            </a:r>
          </a:p>
        </p:txBody>
      </p:sp>
      <p:sp>
        <p:nvSpPr>
          <p:cNvPr id="3" name="Content Placeholder 2">
            <a:extLst>
              <a:ext uri="{FF2B5EF4-FFF2-40B4-BE49-F238E27FC236}">
                <a16:creationId xmlns:a16="http://schemas.microsoft.com/office/drawing/2014/main" id="{09546D78-0B6C-C7B8-0699-B9B084210566}"/>
              </a:ext>
            </a:extLst>
          </p:cNvPr>
          <p:cNvSpPr>
            <a:spLocks noGrp="1"/>
          </p:cNvSpPr>
          <p:nvPr>
            <p:ph idx="1"/>
          </p:nvPr>
        </p:nvSpPr>
        <p:spPr>
          <a:xfrm>
            <a:off x="1075764" y="1416424"/>
            <a:ext cx="9601200" cy="4509247"/>
          </a:xfrm>
        </p:spPr>
        <p:txBody>
          <a:bodyPr>
            <a:normAutofit fontScale="85000" lnSpcReduction="20000"/>
          </a:bodyPr>
          <a:lstStyle/>
          <a:p>
            <a:r>
              <a:rPr lang="en-US" i="1" dirty="0">
                <a:solidFill>
                  <a:srgbClr val="000000"/>
                </a:solidFill>
                <a:latin typeface="Calisto MT" panose="02040603050505030304" pitchFamily="18" charset="0"/>
              </a:rPr>
              <a:t>United States v. Blake</a:t>
            </a:r>
            <a:r>
              <a:rPr lang="en-US" dirty="0">
                <a:solidFill>
                  <a:srgbClr val="000000"/>
                </a:solidFill>
                <a:latin typeface="Calisto MT" panose="02040603050505030304" pitchFamily="18" charset="0"/>
              </a:rPr>
              <a:t>, 868 F.3d 960, 974 (11th Cir. 2017) (</a:t>
            </a:r>
            <a:r>
              <a:rPr lang="en-US" sz="2000" b="0" i="0" u="none" strike="noStrike" baseline="0" dirty="0">
                <a:solidFill>
                  <a:srgbClr val="000000"/>
                </a:solidFill>
                <a:latin typeface="Calisto MT" panose="02040603050505030304" pitchFamily="18" charset="0"/>
              </a:rPr>
              <a:t>examining warrants issued to Microsoft and Facebook); </a:t>
            </a:r>
            <a:r>
              <a:rPr kumimoji="0" lang="en-US" sz="1800" b="0" i="1" u="none" strike="noStrike" kern="1200" cap="none" spc="0" normalizeH="0" baseline="0" noProof="0" dirty="0">
                <a:ln>
                  <a:noFill/>
                </a:ln>
                <a:solidFill>
                  <a:srgbClr val="000000"/>
                </a:solidFill>
                <a:effectLst/>
                <a:uLnTx/>
                <a:uFillTx/>
                <a:latin typeface="Calisto MT" panose="02040603050505030304" pitchFamily="18" charset="0"/>
                <a:ea typeface="+mn-ea"/>
                <a:cs typeface="+mn-cs"/>
              </a:rPr>
              <a:t>United States v. McCall</a:t>
            </a:r>
            <a:r>
              <a:rPr kumimoji="0" lang="en-US" sz="1800" b="0" i="0" u="none" strike="noStrike" kern="1200" cap="none" spc="0" normalizeH="0" baseline="0" noProof="0" dirty="0">
                <a:ln>
                  <a:noFill/>
                </a:ln>
                <a:solidFill>
                  <a:srgbClr val="000000"/>
                </a:solidFill>
                <a:effectLst/>
                <a:uLnTx/>
                <a:uFillTx/>
                <a:latin typeface="Calisto MT" panose="02040603050505030304" pitchFamily="18" charset="0"/>
                <a:ea typeface="+mn-ea"/>
                <a:cs typeface="+mn-cs"/>
              </a:rPr>
              <a:t>, 84 F.4th 1317, 1327 (11th Cir. 2023) </a:t>
            </a:r>
            <a:r>
              <a:rPr lang="en-US" sz="2000" b="0" i="0" u="none" strike="noStrike" baseline="0" dirty="0">
                <a:solidFill>
                  <a:srgbClr val="000000"/>
                </a:solidFill>
                <a:latin typeface="Calisto MT" panose="02040603050505030304" pitchFamily="18" charset="0"/>
              </a:rPr>
              <a:t>(examining a warrant issued to Apple for an iCloud account) </a:t>
            </a:r>
          </a:p>
          <a:p>
            <a:r>
              <a:rPr lang="en-US" sz="2000" b="0" i="0" u="none" strike="noStrike" baseline="0" dirty="0">
                <a:solidFill>
                  <a:srgbClr val="000000"/>
                </a:solidFill>
                <a:latin typeface="Calisto MT" panose="02040603050505030304" pitchFamily="18" charset="0"/>
              </a:rPr>
              <a:t>In </a:t>
            </a:r>
            <a:r>
              <a:rPr lang="en-US" sz="2000" b="0" i="1" u="none" strike="noStrike" baseline="0" dirty="0">
                <a:solidFill>
                  <a:srgbClr val="000000"/>
                </a:solidFill>
                <a:latin typeface="Calisto MT" panose="02040603050505030304" pitchFamily="18" charset="0"/>
              </a:rPr>
              <a:t>Blake</a:t>
            </a:r>
            <a:r>
              <a:rPr lang="en-US" sz="2000" b="0" i="0" u="none" strike="noStrike" baseline="0" dirty="0">
                <a:solidFill>
                  <a:srgbClr val="000000"/>
                </a:solidFill>
                <a:latin typeface="Calisto MT" panose="02040603050505030304" pitchFamily="18" charset="0"/>
              </a:rPr>
              <a:t>, the court analyzed the particularity of warrants issued to Microsoft and Facebook and was specifically critical of the Facebook warrant as being overly broad because it requested virtually all information contained in the defendant’s Facebook account without limitations. </a:t>
            </a:r>
            <a:r>
              <a:rPr lang="en-US" dirty="0">
                <a:solidFill>
                  <a:srgbClr val="000000"/>
                </a:solidFill>
                <a:latin typeface="Calisto MT" panose="02040603050505030304" pitchFamily="18" charset="0"/>
              </a:rPr>
              <a:t>T</a:t>
            </a:r>
            <a:r>
              <a:rPr lang="en-US" sz="2000" b="0" i="0" u="none" strike="noStrike" baseline="0" dirty="0">
                <a:solidFill>
                  <a:srgbClr val="000000"/>
                </a:solidFill>
                <a:latin typeface="Calisto MT" panose="02040603050505030304" pitchFamily="18" charset="0"/>
              </a:rPr>
              <a:t>he court indicated that some content and temporal limitations should be prescribed to avoid an unconstitutional rummaging of the Facebook account.</a:t>
            </a:r>
          </a:p>
          <a:p>
            <a:r>
              <a:rPr lang="en-US" sz="2000" b="0" i="0" u="none" strike="noStrike" baseline="0" dirty="0">
                <a:solidFill>
                  <a:srgbClr val="000000"/>
                </a:solidFill>
                <a:latin typeface="Times New Roman" panose="02020603050405020304" pitchFamily="18" charset="0"/>
              </a:rPr>
              <a:t>The court in </a:t>
            </a:r>
            <a:r>
              <a:rPr lang="en-US" sz="2000" b="0" i="1" u="none" strike="noStrike" baseline="0" dirty="0">
                <a:solidFill>
                  <a:srgbClr val="000000"/>
                </a:solidFill>
                <a:latin typeface="Times New Roman" panose="02020603050405020304" pitchFamily="18" charset="0"/>
              </a:rPr>
              <a:t>Blake </a:t>
            </a:r>
            <a:r>
              <a:rPr lang="en-US" sz="2000" b="0" i="0" u="none" strike="noStrike" baseline="0" dirty="0">
                <a:solidFill>
                  <a:srgbClr val="000000"/>
                </a:solidFill>
                <a:latin typeface="Times New Roman" panose="02020603050405020304" pitchFamily="18" charset="0"/>
              </a:rPr>
              <a:t>further suggested that “when it comes to Facebook account searches, the government need only send a request with the specific data sought and Facebook will respond with precisely that data. That procedure does not appear to be impractical for Facebook or for the government.” 868 F.3d at 974.</a:t>
            </a:r>
          </a:p>
          <a:p>
            <a:r>
              <a:rPr lang="en-US" sz="2000" b="0" i="0" u="none" strike="noStrike" baseline="0" dirty="0">
                <a:solidFill>
                  <a:srgbClr val="000000"/>
                </a:solidFill>
                <a:latin typeface="Calisto MT" panose="02040603050505030304" pitchFamily="18" charset="0"/>
              </a:rPr>
              <a:t>The </a:t>
            </a:r>
            <a:r>
              <a:rPr lang="en-US" sz="2000" b="0" i="1" u="none" strike="noStrike" baseline="0" dirty="0">
                <a:solidFill>
                  <a:srgbClr val="000000"/>
                </a:solidFill>
                <a:latin typeface="Calisto MT" panose="02040603050505030304" pitchFamily="18" charset="0"/>
              </a:rPr>
              <a:t>McCall </a:t>
            </a:r>
            <a:r>
              <a:rPr lang="en-US" sz="2000" b="0" i="0" u="none" strike="noStrike" baseline="0" dirty="0">
                <a:solidFill>
                  <a:srgbClr val="000000"/>
                </a:solidFill>
                <a:latin typeface="Calisto MT" panose="02040603050505030304" pitchFamily="18" charset="0"/>
              </a:rPr>
              <a:t>court expressly recognized that “[b]</a:t>
            </a:r>
            <a:r>
              <a:rPr lang="en-US" sz="2000" b="0" i="0" u="none" strike="noStrike" baseline="0" dirty="0" err="1">
                <a:solidFill>
                  <a:srgbClr val="000000"/>
                </a:solidFill>
                <a:latin typeface="Calisto MT" panose="02040603050505030304" pitchFamily="18" charset="0"/>
              </a:rPr>
              <a:t>ecause</a:t>
            </a:r>
            <a:r>
              <a:rPr lang="en-US" sz="2000" b="0" i="0" u="none" strike="noStrike" baseline="0" dirty="0">
                <a:solidFill>
                  <a:srgbClr val="000000"/>
                </a:solidFill>
                <a:latin typeface="Calisto MT" panose="02040603050505030304" pitchFamily="18" charset="0"/>
              </a:rPr>
              <a:t> the same content can be stored in so many different formats, a subject-based limitation may sometimes be so broad as to be meaningless.” 84 F.4th at 1327. The </a:t>
            </a:r>
            <a:r>
              <a:rPr lang="en-US" sz="2000" b="0" i="1" u="none" strike="noStrike" baseline="0" dirty="0">
                <a:solidFill>
                  <a:srgbClr val="000000"/>
                </a:solidFill>
                <a:latin typeface="Calisto MT" panose="02040603050505030304" pitchFamily="18" charset="0"/>
              </a:rPr>
              <a:t>McCall </a:t>
            </a:r>
            <a:r>
              <a:rPr lang="en-US" sz="2000" b="0" i="0" u="none" strike="noStrike" baseline="0" dirty="0">
                <a:solidFill>
                  <a:srgbClr val="000000"/>
                </a:solidFill>
                <a:latin typeface="Calisto MT" panose="02040603050505030304" pitchFamily="18" charset="0"/>
              </a:rPr>
              <a:t>court abandoned the need to particularize the iCloud warrant by content limitations and held that an iCloud warrant need only be narrowed to search “data created or uploaded during [the] relevant time connected to the crime being investigated” noting that </a:t>
            </a:r>
            <a:r>
              <a:rPr lang="en-US" sz="2000" b="1" i="0" u="none" strike="noStrike" baseline="0" dirty="0">
                <a:solidFill>
                  <a:srgbClr val="000000"/>
                </a:solidFill>
                <a:latin typeface="Calisto MT" panose="02040603050505030304" pitchFamily="18" charset="0"/>
              </a:rPr>
              <a:t>“[b]</a:t>
            </a:r>
            <a:r>
              <a:rPr lang="en-US" sz="2000" b="1" i="0" u="none" strike="noStrike" baseline="0" dirty="0" err="1">
                <a:solidFill>
                  <a:srgbClr val="000000"/>
                </a:solidFill>
                <a:latin typeface="Calisto MT" panose="02040603050505030304" pitchFamily="18" charset="0"/>
              </a:rPr>
              <a:t>ecause</a:t>
            </a:r>
            <a:r>
              <a:rPr lang="en-US" sz="2000" b="1" i="0" u="none" strike="noStrike" baseline="0" dirty="0">
                <a:solidFill>
                  <a:srgbClr val="000000"/>
                </a:solidFill>
                <a:latin typeface="Calisto MT" panose="02040603050505030304" pitchFamily="18" charset="0"/>
              </a:rPr>
              <a:t> courts struggle to decide how probable cause and particularity apply to the information that law enforcement collects from a cloud account, it is unsurprising that police officers might struggle as well</a:t>
            </a:r>
            <a:r>
              <a:rPr lang="en-US" sz="2000" b="0" i="0" u="none" strike="noStrike" baseline="0" dirty="0">
                <a:solidFill>
                  <a:srgbClr val="000000"/>
                </a:solidFill>
                <a:latin typeface="Calisto MT" panose="02040603050505030304" pitchFamily="18" charset="0"/>
              </a:rPr>
              <a:t>.” 84 F.4th at 1324-28.</a:t>
            </a:r>
            <a:endParaRPr lang="en-US" dirty="0"/>
          </a:p>
        </p:txBody>
      </p:sp>
    </p:spTree>
    <p:extLst>
      <p:ext uri="{BB962C8B-B14F-4D97-AF65-F5344CB8AC3E}">
        <p14:creationId xmlns:p14="http://schemas.microsoft.com/office/powerpoint/2010/main" val="227920000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3D868E-E7E4-4A1A-A20B-2544CBEB2888}"/>
              </a:ext>
            </a:extLst>
          </p:cNvPr>
          <p:cNvSpPr>
            <a:spLocks noGrp="1"/>
          </p:cNvSpPr>
          <p:nvPr>
            <p:ph type="title"/>
          </p:nvPr>
        </p:nvSpPr>
        <p:spPr>
          <a:xfrm>
            <a:off x="2130640" y="243069"/>
            <a:ext cx="9694415" cy="486136"/>
          </a:xfrm>
        </p:spPr>
        <p:txBody>
          <a:bodyPr>
            <a:normAutofit fontScale="90000"/>
          </a:bodyPr>
          <a:lstStyle/>
          <a:p>
            <a:r>
              <a:rPr lang="en-US" cap="small" dirty="0">
                <a:latin typeface="Calisto MT" panose="02040603050505030304" pitchFamily="18" charset="0"/>
              </a:rPr>
              <a:t>Let’s Start with Probable Cause</a:t>
            </a:r>
          </a:p>
        </p:txBody>
      </p:sp>
      <p:sp>
        <p:nvSpPr>
          <p:cNvPr id="3" name="Content Placeholder 2">
            <a:extLst>
              <a:ext uri="{FF2B5EF4-FFF2-40B4-BE49-F238E27FC236}">
                <a16:creationId xmlns:a16="http://schemas.microsoft.com/office/drawing/2014/main" id="{5A218BDB-8BE3-4FB7-A701-5CFD35131B52}"/>
              </a:ext>
            </a:extLst>
          </p:cNvPr>
          <p:cNvSpPr>
            <a:spLocks noGrp="1"/>
          </p:cNvSpPr>
          <p:nvPr>
            <p:ph idx="1"/>
          </p:nvPr>
        </p:nvSpPr>
        <p:spPr>
          <a:xfrm>
            <a:off x="1152232" y="1145894"/>
            <a:ext cx="10672823" cy="5046562"/>
          </a:xfrm>
        </p:spPr>
        <p:txBody>
          <a:bodyPr>
            <a:normAutofit fontScale="77500" lnSpcReduction="20000"/>
          </a:bodyPr>
          <a:lstStyle/>
          <a:p>
            <a:pPr marL="0" indent="0">
              <a:buNone/>
            </a:pPr>
            <a:r>
              <a:rPr lang="en-US" sz="3200" b="1" dirty="0">
                <a:latin typeface="Calisto MT" panose="02040603050505030304" pitchFamily="18" charset="0"/>
                <a:ea typeface="+mj-ea"/>
                <a:cs typeface="+mj-cs"/>
              </a:rPr>
              <a:t>Evidence establishes that for the past 6 months Target X has been selling victims’ personal identification information on the Dark Web and that at least 2000 victim’s identifications have been used to file fraudulent tax returns with loses estimated over $1,000,000. The evidence establishes that Target X communicates with customers by messages on an application called “Whats App”.  Target X is arrested driving in a car with no other passengers.  The car is registered to Target X’s mother-in-law.  An iPhone is discovered in Target X’s pocket, a Samsung phone is located on the passenger seat of the car, and an iPad Pro is discovered in the trunk.</a:t>
            </a:r>
          </a:p>
          <a:p>
            <a:pPr marL="0" indent="0">
              <a:buNone/>
            </a:pPr>
            <a:endParaRPr lang="en-US" sz="3200" b="1" dirty="0">
              <a:latin typeface="Calisto MT" panose="02040603050505030304" pitchFamily="18" charset="0"/>
              <a:ea typeface="+mj-ea"/>
              <a:cs typeface="+mj-cs"/>
            </a:endParaRPr>
          </a:p>
          <a:p>
            <a:r>
              <a:rPr lang="en-US" sz="2800" dirty="0">
                <a:solidFill>
                  <a:srgbClr val="191B0E"/>
                </a:solidFill>
                <a:latin typeface="Calisto MT" panose="02040603050505030304" pitchFamily="18" charset="0"/>
              </a:rPr>
              <a:t>Do you authorize a search of the: (1) iPhone, (2) Samsung Phone, (3) iPad?</a:t>
            </a:r>
          </a:p>
          <a:p>
            <a:r>
              <a:rPr lang="en-US" sz="2800" dirty="0">
                <a:solidFill>
                  <a:srgbClr val="191B0E"/>
                </a:solidFill>
                <a:latin typeface="Calisto MT" panose="02040603050505030304" pitchFamily="18" charset="0"/>
              </a:rPr>
              <a:t>What should be the scope of the search(es)?</a:t>
            </a:r>
          </a:p>
          <a:p>
            <a:r>
              <a:rPr lang="en-US" sz="2800" dirty="0">
                <a:solidFill>
                  <a:srgbClr val="191B0E"/>
                </a:solidFill>
                <a:latin typeface="Calisto MT" panose="02040603050505030304" pitchFamily="18" charset="0"/>
              </a:rPr>
              <a:t>What if PC also established that Target X was also distributing child pornography on the Dark Web? </a:t>
            </a:r>
          </a:p>
          <a:p>
            <a:pPr marL="0" indent="0">
              <a:buNone/>
            </a:pPr>
            <a:endParaRPr lang="en-US" sz="2800" cap="all" dirty="0">
              <a:solidFill>
                <a:srgbClr val="191B0E"/>
              </a:solidFill>
              <a:latin typeface="Calisto MT" panose="02040603050505030304" pitchFamily="18" charset="0"/>
            </a:endParaRPr>
          </a:p>
          <a:p>
            <a:pPr marL="0" indent="0">
              <a:buNone/>
            </a:pPr>
            <a:endParaRPr lang="en-US" sz="3200" dirty="0">
              <a:solidFill>
                <a:srgbClr val="C4220D"/>
              </a:solidFill>
              <a:ea typeface="+mj-ea"/>
              <a:cs typeface="+mj-cs"/>
            </a:endParaRPr>
          </a:p>
          <a:p>
            <a:pPr marL="514350" indent="-514350">
              <a:buAutoNum type="arabicPeriod" startAt="2"/>
            </a:pPr>
            <a:endParaRPr lang="en-US" sz="3200" cap="all" dirty="0">
              <a:solidFill>
                <a:srgbClr val="C4220D"/>
              </a:solidFill>
              <a:ea typeface="+mj-ea"/>
              <a:cs typeface="+mj-cs"/>
            </a:endParaRPr>
          </a:p>
        </p:txBody>
      </p:sp>
    </p:spTree>
    <p:extLst>
      <p:ext uri="{BB962C8B-B14F-4D97-AF65-F5344CB8AC3E}">
        <p14:creationId xmlns:p14="http://schemas.microsoft.com/office/powerpoint/2010/main" val="68402398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3D868E-E7E4-4A1A-A20B-2544CBEB2888}"/>
              </a:ext>
            </a:extLst>
          </p:cNvPr>
          <p:cNvSpPr>
            <a:spLocks noGrp="1"/>
          </p:cNvSpPr>
          <p:nvPr>
            <p:ph type="title"/>
          </p:nvPr>
        </p:nvSpPr>
        <p:spPr>
          <a:xfrm>
            <a:off x="1175658" y="391885"/>
            <a:ext cx="9909170" cy="1018903"/>
          </a:xfrm>
        </p:spPr>
        <p:txBody>
          <a:bodyPr>
            <a:normAutofit/>
          </a:bodyPr>
          <a:lstStyle/>
          <a:p>
            <a:pPr algn="ctr"/>
            <a:r>
              <a:rPr lang="en-US" sz="2900" cap="small" dirty="0">
                <a:latin typeface="Calisto MT" panose="02040603050505030304" pitchFamily="18" charset="0"/>
                <a:ea typeface="+mn-ea"/>
                <a:cs typeface="+mn-cs"/>
              </a:rPr>
              <a:t>Types of electronic evidence</a:t>
            </a:r>
          </a:p>
        </p:txBody>
      </p:sp>
      <p:sp>
        <p:nvSpPr>
          <p:cNvPr id="3" name="Content Placeholder 2">
            <a:extLst>
              <a:ext uri="{FF2B5EF4-FFF2-40B4-BE49-F238E27FC236}">
                <a16:creationId xmlns:a16="http://schemas.microsoft.com/office/drawing/2014/main" id="{5A218BDB-8BE3-4FB7-A701-5CFD35131B52}"/>
              </a:ext>
            </a:extLst>
          </p:cNvPr>
          <p:cNvSpPr>
            <a:spLocks noGrp="1"/>
          </p:cNvSpPr>
          <p:nvPr>
            <p:ph idx="1"/>
          </p:nvPr>
        </p:nvSpPr>
        <p:spPr>
          <a:xfrm>
            <a:off x="685799" y="879676"/>
            <a:ext cx="11123023" cy="5978324"/>
          </a:xfrm>
        </p:spPr>
        <p:txBody>
          <a:bodyPr>
            <a:normAutofit fontScale="47500" lnSpcReduction="20000"/>
          </a:bodyPr>
          <a:lstStyle/>
          <a:p>
            <a:pPr marL="0" lvl="0" indent="0">
              <a:buNone/>
            </a:pPr>
            <a:endParaRPr lang="en-US" sz="2400" cap="all" dirty="0"/>
          </a:p>
          <a:p>
            <a:pPr marL="384048" marR="0" lvl="0" indent="-384048" algn="l" defTabSz="914400" rtl="0" eaLnBrk="1" fontAlgn="auto" latinLnBrk="0" hangingPunct="1">
              <a:lnSpc>
                <a:spcPct val="94000"/>
              </a:lnSpc>
              <a:spcBef>
                <a:spcPts val="1000"/>
              </a:spcBef>
              <a:spcAft>
                <a:spcPts val="200"/>
              </a:spcAft>
              <a:buClrTx/>
              <a:buSzTx/>
              <a:buFont typeface="Franklin Gothic Book" panose="020B0503020102020204" pitchFamily="34" charset="0"/>
              <a:buChar char="■"/>
              <a:tabLst/>
              <a:defRPr/>
            </a:pPr>
            <a:r>
              <a:rPr kumimoji="0" lang="en-US" sz="3600" b="1" i="0" u="none" strike="noStrike" kern="1200" cap="none" spc="0" normalizeH="0" baseline="0" noProof="0" dirty="0">
                <a:ln>
                  <a:noFill/>
                </a:ln>
                <a:solidFill>
                  <a:srgbClr val="191B0E"/>
                </a:solidFill>
                <a:effectLst/>
                <a:uLnTx/>
                <a:uFillTx/>
                <a:latin typeface="Calisto MT" panose="02040603050505030304" pitchFamily="18" charset="0"/>
                <a:ea typeface="+mn-ea"/>
                <a:cs typeface="+mn-cs"/>
              </a:rPr>
              <a:t>Location Information</a:t>
            </a:r>
            <a:r>
              <a:rPr kumimoji="0" lang="en-US" sz="3600" b="0" i="0" u="none" strike="noStrike" kern="1200" cap="none" spc="0" normalizeH="0" baseline="0" noProof="0" dirty="0">
                <a:ln>
                  <a:noFill/>
                </a:ln>
                <a:solidFill>
                  <a:srgbClr val="191B0E"/>
                </a:solidFill>
                <a:effectLst/>
                <a:uLnTx/>
                <a:uFillTx/>
                <a:latin typeface="Calisto MT" panose="02040603050505030304" pitchFamily="18" charset="0"/>
                <a:ea typeface="+mn-ea"/>
                <a:cs typeface="+mn-cs"/>
              </a:rPr>
              <a:t>, </a:t>
            </a:r>
            <a:r>
              <a:rPr kumimoji="0" lang="en-US" sz="3600" b="0" i="1" u="none" strike="noStrike" kern="1200" cap="none" spc="0" normalizeH="0" baseline="0" noProof="0" dirty="0">
                <a:ln>
                  <a:noFill/>
                </a:ln>
                <a:solidFill>
                  <a:srgbClr val="191B0E"/>
                </a:solidFill>
                <a:effectLst/>
                <a:uLnTx/>
                <a:uFillTx/>
                <a:latin typeface="Calisto MT" panose="02040603050505030304" pitchFamily="18" charset="0"/>
                <a:ea typeface="+mn-ea"/>
                <a:cs typeface="+mn-cs"/>
              </a:rPr>
              <a:t>e.g</a:t>
            </a:r>
            <a:r>
              <a:rPr kumimoji="0" lang="en-US" sz="3600" b="0" i="0" u="none" strike="noStrike" kern="1200" cap="none" spc="0" normalizeH="0" baseline="0" noProof="0" dirty="0">
                <a:ln>
                  <a:noFill/>
                </a:ln>
                <a:solidFill>
                  <a:srgbClr val="191B0E"/>
                </a:solidFill>
                <a:effectLst/>
                <a:uLnTx/>
                <a:uFillTx/>
                <a:latin typeface="Calisto MT" panose="02040603050505030304" pitchFamily="18" charset="0"/>
                <a:ea typeface="+mn-ea"/>
                <a:cs typeface="+mn-cs"/>
              </a:rPr>
              <a:t>., device location, app location services, provider location information</a:t>
            </a:r>
          </a:p>
          <a:p>
            <a:r>
              <a:rPr lang="en-US" sz="4200" b="1" dirty="0">
                <a:latin typeface="Calisto MT" panose="02040603050505030304" pitchFamily="18" charset="0"/>
              </a:rPr>
              <a:t>Records</a:t>
            </a:r>
            <a:r>
              <a:rPr lang="en-US" sz="4200" dirty="0">
                <a:latin typeface="Calisto MT" panose="02040603050505030304" pitchFamily="18" charset="0"/>
              </a:rPr>
              <a:t>, </a:t>
            </a:r>
            <a:r>
              <a:rPr lang="en-US" sz="4200" i="1" dirty="0">
                <a:latin typeface="Calisto MT" panose="02040603050505030304" pitchFamily="18" charset="0"/>
              </a:rPr>
              <a:t>e.g.</a:t>
            </a:r>
            <a:r>
              <a:rPr lang="en-US" sz="4200" dirty="0">
                <a:latin typeface="Calisto MT" panose="02040603050505030304" pitchFamily="18" charset="0"/>
              </a:rPr>
              <a:t>, documents, drafts, notes, spreadsheets, presentations</a:t>
            </a:r>
          </a:p>
          <a:p>
            <a:r>
              <a:rPr lang="en-US" sz="4200" b="1" dirty="0">
                <a:latin typeface="Calisto MT" panose="02040603050505030304" pitchFamily="18" charset="0"/>
              </a:rPr>
              <a:t>Communications</a:t>
            </a:r>
            <a:r>
              <a:rPr lang="en-US" sz="4200" dirty="0">
                <a:latin typeface="Calisto MT" panose="02040603050505030304" pitchFamily="18" charset="0"/>
              </a:rPr>
              <a:t>, </a:t>
            </a:r>
            <a:r>
              <a:rPr lang="en-US" sz="4200" i="1" dirty="0">
                <a:latin typeface="Calisto MT" panose="02040603050505030304" pitchFamily="18" charset="0"/>
              </a:rPr>
              <a:t>e.g.</a:t>
            </a:r>
            <a:r>
              <a:rPr lang="en-US" sz="4200" dirty="0">
                <a:latin typeface="Calisto MT" panose="02040603050505030304" pitchFamily="18" charset="0"/>
              </a:rPr>
              <a:t>, voice/video calls, logs, voicemail, emails, texts, chats</a:t>
            </a:r>
          </a:p>
          <a:p>
            <a:r>
              <a:rPr lang="en-US" sz="4200" b="1" dirty="0">
                <a:latin typeface="Calisto MT" panose="02040603050505030304" pitchFamily="18" charset="0"/>
              </a:rPr>
              <a:t>Social Media</a:t>
            </a:r>
            <a:r>
              <a:rPr lang="en-US" sz="4200" dirty="0">
                <a:latin typeface="Calisto MT" panose="02040603050505030304" pitchFamily="18" charset="0"/>
              </a:rPr>
              <a:t>, </a:t>
            </a:r>
            <a:r>
              <a:rPr lang="en-US" sz="4200" i="1" dirty="0">
                <a:latin typeface="Calisto MT" panose="02040603050505030304" pitchFamily="18" charset="0"/>
              </a:rPr>
              <a:t>e.g.</a:t>
            </a:r>
            <a:r>
              <a:rPr lang="en-US" sz="4200" dirty="0">
                <a:latin typeface="Calisto MT" panose="02040603050505030304" pitchFamily="18" charset="0"/>
              </a:rPr>
              <a:t>, posts, message boards, chats, photos, videos</a:t>
            </a:r>
          </a:p>
          <a:p>
            <a:r>
              <a:rPr lang="en-US" sz="4200" b="1" dirty="0">
                <a:latin typeface="Calisto MT" panose="02040603050505030304" pitchFamily="18" charset="0"/>
              </a:rPr>
              <a:t>Internet usage</a:t>
            </a:r>
            <a:r>
              <a:rPr lang="en-US" sz="4200" dirty="0">
                <a:latin typeface="Calisto MT" panose="02040603050505030304" pitchFamily="18" charset="0"/>
              </a:rPr>
              <a:t>, </a:t>
            </a:r>
            <a:r>
              <a:rPr lang="en-US" sz="4200" i="1" dirty="0">
                <a:latin typeface="Calisto MT" panose="02040603050505030304" pitchFamily="18" charset="0"/>
              </a:rPr>
              <a:t>e.g.</a:t>
            </a:r>
            <a:r>
              <a:rPr lang="en-US" sz="4200" dirty="0">
                <a:latin typeface="Calisto MT" panose="02040603050505030304" pitchFamily="18" charset="0"/>
              </a:rPr>
              <a:t>, web browsing, app browsing, IP addresses</a:t>
            </a:r>
          </a:p>
          <a:p>
            <a:r>
              <a:rPr lang="en-US" sz="4200" b="1" dirty="0">
                <a:latin typeface="Calisto MT" panose="02040603050505030304" pitchFamily="18" charset="0"/>
              </a:rPr>
              <a:t>Calendars and Contacts, </a:t>
            </a:r>
          </a:p>
          <a:p>
            <a:r>
              <a:rPr lang="en-US" sz="4200" b="1" dirty="0">
                <a:latin typeface="Calisto MT" panose="02040603050505030304" pitchFamily="18" charset="0"/>
              </a:rPr>
              <a:t>Photos and Videos</a:t>
            </a:r>
          </a:p>
          <a:p>
            <a:r>
              <a:rPr lang="en-US" sz="4200" b="1" dirty="0">
                <a:latin typeface="Calisto MT" panose="02040603050505030304" pitchFamily="18" charset="0"/>
              </a:rPr>
              <a:t>Apps and collaborative platforms</a:t>
            </a:r>
            <a:r>
              <a:rPr lang="en-US" sz="4200" dirty="0">
                <a:latin typeface="Calisto MT" panose="02040603050505030304" pitchFamily="18" charset="0"/>
              </a:rPr>
              <a:t>, MS Teams, SharePoint</a:t>
            </a:r>
            <a:endParaRPr lang="en-US" sz="4200" b="1" dirty="0">
              <a:latin typeface="Calisto MT" panose="02040603050505030304" pitchFamily="18" charset="0"/>
            </a:endParaRPr>
          </a:p>
          <a:p>
            <a:r>
              <a:rPr lang="en-US" sz="4200" b="1" dirty="0">
                <a:latin typeface="Calisto MT" panose="02040603050505030304" pitchFamily="18" charset="0"/>
              </a:rPr>
              <a:t>Music, Books, Magazines, News</a:t>
            </a:r>
          </a:p>
          <a:p>
            <a:r>
              <a:rPr lang="en-US" sz="4200" b="1" dirty="0">
                <a:latin typeface="Calisto MT" panose="02040603050505030304" pitchFamily="18" charset="0"/>
              </a:rPr>
              <a:t>Shopping</a:t>
            </a:r>
            <a:r>
              <a:rPr lang="en-US" sz="4200" dirty="0">
                <a:latin typeface="Calisto MT" panose="02040603050505030304" pitchFamily="18" charset="0"/>
              </a:rPr>
              <a:t>, </a:t>
            </a:r>
            <a:r>
              <a:rPr lang="en-US" sz="4200" i="1" dirty="0">
                <a:latin typeface="Calisto MT" panose="02040603050505030304" pitchFamily="18" charset="0"/>
              </a:rPr>
              <a:t>e.g.</a:t>
            </a:r>
            <a:r>
              <a:rPr lang="en-US" sz="4200" dirty="0">
                <a:latin typeface="Calisto MT" panose="02040603050505030304" pitchFamily="18" charset="0"/>
              </a:rPr>
              <a:t>, consumer purchases, services obtained</a:t>
            </a:r>
          </a:p>
          <a:p>
            <a:r>
              <a:rPr lang="en-US" sz="4200" b="1" dirty="0">
                <a:latin typeface="Calisto MT" panose="02040603050505030304" pitchFamily="18" charset="0"/>
              </a:rPr>
              <a:t>Banking</a:t>
            </a:r>
            <a:r>
              <a:rPr lang="en-US" sz="4200" dirty="0">
                <a:latin typeface="Calisto MT" panose="02040603050505030304" pitchFamily="18" charset="0"/>
              </a:rPr>
              <a:t>, </a:t>
            </a:r>
            <a:r>
              <a:rPr lang="en-US" sz="4200" i="1" dirty="0">
                <a:latin typeface="Calisto MT" panose="02040603050505030304" pitchFamily="18" charset="0"/>
              </a:rPr>
              <a:t>e.g</a:t>
            </a:r>
            <a:r>
              <a:rPr lang="en-US" sz="4200" dirty="0">
                <a:latin typeface="Calisto MT" panose="02040603050505030304" pitchFamily="18" charset="0"/>
              </a:rPr>
              <a:t>., bank information, credit card information</a:t>
            </a:r>
          </a:p>
          <a:p>
            <a:r>
              <a:rPr lang="en-US" sz="4200" b="1" dirty="0">
                <a:latin typeface="Calisto MT" panose="02040603050505030304" pitchFamily="18" charset="0"/>
              </a:rPr>
              <a:t>Health Information and Travel Information</a:t>
            </a:r>
          </a:p>
          <a:p>
            <a:r>
              <a:rPr lang="en-US" sz="4200" b="1" dirty="0">
                <a:latin typeface="Calisto MT" panose="02040603050505030304" pitchFamily="18" charset="0"/>
              </a:rPr>
              <a:t>User Attribution</a:t>
            </a:r>
            <a:r>
              <a:rPr lang="en-US" sz="4200" dirty="0">
                <a:latin typeface="Calisto MT" panose="02040603050505030304" pitchFamily="18" charset="0"/>
              </a:rPr>
              <a:t>, e.g., settings, metadata</a:t>
            </a:r>
          </a:p>
          <a:p>
            <a:r>
              <a:rPr lang="en-US" sz="4200" b="1" dirty="0">
                <a:latin typeface="Calisto MT" panose="02040603050505030304" pitchFamily="18" charset="0"/>
              </a:rPr>
              <a:t>Provider records</a:t>
            </a:r>
            <a:r>
              <a:rPr lang="en-US" sz="4200" dirty="0">
                <a:latin typeface="Calisto MT" panose="02040603050505030304" pitchFamily="18" charset="0"/>
              </a:rPr>
              <a:t> (Google, FaceBook, Twitter, WhatsApp)</a:t>
            </a:r>
          </a:p>
          <a:p>
            <a:pPr marL="0" lvl="0" indent="0">
              <a:buNone/>
            </a:pPr>
            <a:endParaRPr lang="en-US" sz="2400" dirty="0"/>
          </a:p>
          <a:p>
            <a:pPr marL="0" indent="0">
              <a:buNone/>
            </a:pPr>
            <a:endParaRPr lang="en-US" sz="3200" cap="all" dirty="0">
              <a:ea typeface="+mj-ea"/>
              <a:cs typeface="+mj-cs"/>
            </a:endParaRPr>
          </a:p>
          <a:p>
            <a:pPr marL="514350" indent="-514350">
              <a:buAutoNum type="arabicPeriod" startAt="2"/>
            </a:pPr>
            <a:endParaRPr lang="en-US" sz="3200" cap="all" dirty="0">
              <a:solidFill>
                <a:srgbClr val="C4220D"/>
              </a:solidFill>
              <a:ea typeface="+mj-ea"/>
              <a:cs typeface="+mj-cs"/>
            </a:endParaRPr>
          </a:p>
        </p:txBody>
      </p:sp>
    </p:spTree>
    <p:extLst>
      <p:ext uri="{BB962C8B-B14F-4D97-AF65-F5344CB8AC3E}">
        <p14:creationId xmlns:p14="http://schemas.microsoft.com/office/powerpoint/2010/main" val="16798575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FBEFE1-9C52-4B9F-81D4-DE72BA9BBD2A}"/>
              </a:ext>
            </a:extLst>
          </p:cNvPr>
          <p:cNvSpPr>
            <a:spLocks noGrp="1"/>
          </p:cNvSpPr>
          <p:nvPr>
            <p:ph type="title"/>
          </p:nvPr>
        </p:nvSpPr>
        <p:spPr/>
        <p:txBody>
          <a:bodyPr/>
          <a:lstStyle/>
          <a:p>
            <a:r>
              <a:rPr lang="en-US" sz="4900" cap="small" dirty="0">
                <a:latin typeface="Calisto MT" panose="02040603050505030304" pitchFamily="18" charset="0"/>
                <a:ea typeface="+mn-ea"/>
                <a:cs typeface="+mn-cs"/>
              </a:rPr>
              <a:t>Cell Tower Dump</a:t>
            </a:r>
          </a:p>
          <a:p>
            <a:endParaRPr lang="en-US" dirty="0"/>
          </a:p>
        </p:txBody>
      </p:sp>
      <p:sp>
        <p:nvSpPr>
          <p:cNvPr id="3" name="Content Placeholder 2">
            <a:extLst>
              <a:ext uri="{FF2B5EF4-FFF2-40B4-BE49-F238E27FC236}">
                <a16:creationId xmlns:a16="http://schemas.microsoft.com/office/drawing/2014/main" id="{13FC4D0C-B17F-4EE1-8A02-9EF7EF02C9E0}"/>
              </a:ext>
            </a:extLst>
          </p:cNvPr>
          <p:cNvSpPr>
            <a:spLocks noGrp="1"/>
          </p:cNvSpPr>
          <p:nvPr>
            <p:ph idx="1"/>
          </p:nvPr>
        </p:nvSpPr>
        <p:spPr>
          <a:xfrm>
            <a:off x="1219200" y="1577079"/>
            <a:ext cx="10553350" cy="5182536"/>
          </a:xfrm>
        </p:spPr>
        <p:txBody>
          <a:bodyPr vert="horz" lIns="91440" tIns="45720" rIns="91440" bIns="45720" rtlCol="0" anchor="t">
            <a:normAutofit fontScale="85000" lnSpcReduction="10000"/>
          </a:bodyPr>
          <a:lstStyle/>
          <a:p>
            <a:pPr marL="0" indent="0">
              <a:buNone/>
            </a:pPr>
            <a:r>
              <a:rPr lang="en-US" sz="2900" dirty="0">
                <a:latin typeface="Calisto MT" panose="02040603050505030304" pitchFamily="18" charset="0"/>
                <a:ea typeface="+mn-lt"/>
                <a:cs typeface="+mn-lt"/>
              </a:rPr>
              <a:t>As part of an investigation of a gang (the Warriors) for committing three armed robberies, an AUSA applies for a warrant under the SCA and Rule 41 seeking historical cell-tower log information from the towers near the site of each of the armed robberies for the time period of 1 hour before and after each robbery. </a:t>
            </a:r>
          </a:p>
          <a:p>
            <a:pPr marL="0" indent="0">
              <a:buNone/>
            </a:pPr>
            <a:r>
              <a:rPr lang="en-US" sz="2900" dirty="0">
                <a:latin typeface="Calisto MT" panose="02040603050505030304" pitchFamily="18" charset="0"/>
                <a:ea typeface="+mn-lt"/>
                <a:cs typeface="+mn-lt"/>
              </a:rPr>
              <a:t>The AUSA seeks records of all telephone call numbers and unique identifiers for any wireless device communicating via each nearby tower; the source and destination telephone numbers for those communications; the date, time, and duration of each communication; the tower sector handling the radio signal; and the type of communication (such as phone call or text message). She also seeks subscriber account information for the telephone numbers revealed by the cell tower logs. </a:t>
            </a:r>
          </a:p>
          <a:p>
            <a:pPr marL="383540" indent="-383540"/>
            <a:r>
              <a:rPr lang="en-US" sz="3200" dirty="0">
                <a:latin typeface="Calisto MT" panose="02040603050505030304" pitchFamily="18" charset="0"/>
              </a:rPr>
              <a:t>Do you authorize the warrant? </a:t>
            </a:r>
          </a:p>
          <a:p>
            <a:pPr marL="383540" indent="-383540"/>
            <a:r>
              <a:rPr lang="en-US" sz="3200" dirty="0">
                <a:latin typeface="Calisto MT" panose="02040603050505030304" pitchFamily="18" charset="0"/>
              </a:rPr>
              <a:t>What if it were a request for an order under Section 2703? </a:t>
            </a:r>
          </a:p>
          <a:p>
            <a:pPr marL="383540" indent="-383540"/>
            <a:endParaRPr lang="en-US" sz="3200" dirty="0">
              <a:latin typeface="Calisto MT" panose="02040603050505030304" pitchFamily="18" charset="0"/>
            </a:endParaRPr>
          </a:p>
          <a:p>
            <a:pPr marL="383540" indent="-383540"/>
            <a:endParaRPr lang="en-US" dirty="0"/>
          </a:p>
        </p:txBody>
      </p:sp>
    </p:spTree>
    <p:extLst>
      <p:ext uri="{BB962C8B-B14F-4D97-AF65-F5344CB8AC3E}">
        <p14:creationId xmlns:p14="http://schemas.microsoft.com/office/powerpoint/2010/main" val="176227086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673EDA8-945E-BD38-E1F7-8CB88D9B2F6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C56D6B2-79F9-EC6E-EFCA-76AA54863D73}"/>
              </a:ext>
            </a:extLst>
          </p:cNvPr>
          <p:cNvSpPr>
            <a:spLocks noGrp="1"/>
          </p:cNvSpPr>
          <p:nvPr>
            <p:ph type="title"/>
          </p:nvPr>
        </p:nvSpPr>
        <p:spPr/>
        <p:txBody>
          <a:bodyPr/>
          <a:lstStyle/>
          <a:p>
            <a:r>
              <a:rPr lang="en-US" sz="4900" cap="small" dirty="0">
                <a:latin typeface="Calisto MT" panose="02040603050505030304" pitchFamily="18" charset="0"/>
                <a:ea typeface="+mn-ea"/>
                <a:cs typeface="+mn-cs"/>
              </a:rPr>
              <a:t>Prospective </a:t>
            </a:r>
            <a:r>
              <a:rPr lang="en-US" sz="4900" cap="small" dirty="0" err="1">
                <a:latin typeface="Calisto MT" panose="02040603050505030304" pitchFamily="18" charset="0"/>
                <a:ea typeface="+mn-ea"/>
                <a:cs typeface="+mn-cs"/>
              </a:rPr>
              <a:t>csli</a:t>
            </a:r>
            <a:endParaRPr lang="en-US" sz="4900" cap="small" dirty="0">
              <a:latin typeface="Calisto MT" panose="02040603050505030304" pitchFamily="18" charset="0"/>
              <a:ea typeface="+mn-ea"/>
              <a:cs typeface="+mn-cs"/>
            </a:endParaRPr>
          </a:p>
          <a:p>
            <a:endParaRPr lang="en-US" dirty="0"/>
          </a:p>
        </p:txBody>
      </p:sp>
      <p:sp>
        <p:nvSpPr>
          <p:cNvPr id="3" name="Content Placeholder 2">
            <a:extLst>
              <a:ext uri="{FF2B5EF4-FFF2-40B4-BE49-F238E27FC236}">
                <a16:creationId xmlns:a16="http://schemas.microsoft.com/office/drawing/2014/main" id="{A8E4E283-48E8-F095-8020-BDC1BE587C8B}"/>
              </a:ext>
            </a:extLst>
          </p:cNvPr>
          <p:cNvSpPr>
            <a:spLocks noGrp="1"/>
          </p:cNvSpPr>
          <p:nvPr>
            <p:ph idx="1"/>
          </p:nvPr>
        </p:nvSpPr>
        <p:spPr>
          <a:xfrm>
            <a:off x="1219200" y="1443318"/>
            <a:ext cx="10553350" cy="5414682"/>
          </a:xfrm>
        </p:spPr>
        <p:txBody>
          <a:bodyPr vert="horz" lIns="91440" tIns="45720" rIns="91440" bIns="45720" rtlCol="0" anchor="t">
            <a:normAutofit fontScale="55000" lnSpcReduction="20000"/>
          </a:bodyPr>
          <a:lstStyle/>
          <a:p>
            <a:pPr marL="0" indent="0">
              <a:buNone/>
            </a:pPr>
            <a:r>
              <a:rPr lang="en-US" sz="2900" dirty="0">
                <a:latin typeface="Calisto MT" panose="02040603050505030304" pitchFamily="18" charset="0"/>
                <a:ea typeface="+mn-lt"/>
                <a:cs typeface="+mn-lt"/>
              </a:rPr>
              <a:t>As part of the investigation into the Warriors, evidence has established that Target Z is distributing large amounts of cocaine to customers in the Dallas area and is receiving the cocaine from a source of supply in California. The evidence links Target Z to an iPhone with the number 386-222-2934, and Verizon is identified as the cellular provider. The evidence demonstrates that Target Z utilizes the iPhone to communicate with customers and suppliers. Agents have applied for a warrant seeking prospective CSLI for the next thirty days.  </a:t>
            </a:r>
          </a:p>
          <a:p>
            <a:pPr marL="383540" indent="-383540"/>
            <a:r>
              <a:rPr lang="en-US" sz="3200" dirty="0">
                <a:latin typeface="Calisto MT" panose="02040603050505030304" pitchFamily="18" charset="0"/>
              </a:rPr>
              <a:t>Do you authorize the warrant?</a:t>
            </a:r>
          </a:p>
          <a:p>
            <a:pPr marL="383540" indent="-383540"/>
            <a:r>
              <a:rPr lang="en-US" sz="3200" dirty="0">
                <a:latin typeface="Calisto MT" panose="02040603050505030304" pitchFamily="18" charset="0"/>
              </a:rPr>
              <a:t>Attachment A lists the “Property to be Searched” as “the cellular telephone assigned the call number of </a:t>
            </a:r>
            <a:r>
              <a:rPr lang="en-US" sz="3200" dirty="0">
                <a:latin typeface="Calisto MT" panose="02040603050505030304" pitchFamily="18" charset="0"/>
                <a:ea typeface="+mn-lt"/>
                <a:cs typeface="+mn-lt"/>
              </a:rPr>
              <a:t>386-222-2934”</a:t>
            </a:r>
            <a:r>
              <a:rPr lang="en-US" sz="3200" dirty="0">
                <a:latin typeface="Calisto MT" panose="02040603050505030304" pitchFamily="18" charset="0"/>
              </a:rPr>
              <a:t>. Any concern about that?</a:t>
            </a:r>
          </a:p>
          <a:p>
            <a:pPr marL="383540" indent="-383540"/>
            <a:r>
              <a:rPr lang="en-US" sz="3200" dirty="0">
                <a:latin typeface="Calisto MT" panose="02040603050505030304" pitchFamily="18" charset="0"/>
              </a:rPr>
              <a:t>In the search warrant, Attachment B contains the following language:</a:t>
            </a:r>
          </a:p>
          <a:p>
            <a:pPr marL="383540" indent="-383540"/>
            <a:r>
              <a:rPr lang="en-US" sz="3200" dirty="0">
                <a:latin typeface="Calisto MT" panose="02040603050505030304" pitchFamily="18" charset="0"/>
              </a:rPr>
              <a:t>The Provider must furnish the government all information, facilities, and technical assistance necessary to accomplish the collection of the Location Information unobtrusively and with a minimum of interference with the Provider’s services, including by initiating a signal to determine the location of the Target Cell Phone on the Provider’s network or with such other reference points as may be reasonably available, and at such intervals and times directed by the government. </a:t>
            </a:r>
          </a:p>
          <a:p>
            <a:pPr marL="383540" indent="-383540"/>
            <a:r>
              <a:rPr lang="en-US" sz="3200" dirty="0">
                <a:latin typeface="Calisto MT" panose="02040603050505030304" pitchFamily="18" charset="0"/>
              </a:rPr>
              <a:t>Is that a “ping”? </a:t>
            </a:r>
          </a:p>
          <a:p>
            <a:pPr marL="383540" indent="-383540"/>
            <a:r>
              <a:rPr lang="en-US" sz="3200" dirty="0">
                <a:latin typeface="Calisto MT" panose="02040603050505030304" pitchFamily="18" charset="0"/>
              </a:rPr>
              <a:t>What type of warrant would you authorize – tracking or search? </a:t>
            </a:r>
          </a:p>
          <a:p>
            <a:pPr marL="383540" indent="-383540"/>
            <a:r>
              <a:rPr lang="en-US" sz="3200" dirty="0">
                <a:solidFill>
                  <a:srgbClr val="000000"/>
                </a:solidFill>
                <a:latin typeface="Times New Roman" panose="02020603050405020304" pitchFamily="18" charset="0"/>
              </a:rPr>
              <a:t>The collection of prospective cell site location information (“CSLI”) under the Stored Communications Act (“SCA”), 18 U.S.C. §§ 2701-13, </a:t>
            </a:r>
            <a:r>
              <a:rPr lang="en-US" sz="3200" i="1" dirty="0">
                <a:solidFill>
                  <a:srgbClr val="000000"/>
                </a:solidFill>
                <a:latin typeface="Times New Roman" panose="02020603050405020304" pitchFamily="18" charset="0"/>
              </a:rPr>
              <a:t>compare </a:t>
            </a:r>
            <a:r>
              <a:rPr lang="en-US" sz="3200" b="1" i="1" dirty="0">
                <a:solidFill>
                  <a:srgbClr val="000000"/>
                </a:solidFill>
                <a:latin typeface="Times New Roman" panose="02020603050405020304" pitchFamily="18" charset="0"/>
              </a:rPr>
              <a:t>United States v. Ackies</a:t>
            </a:r>
            <a:r>
              <a:rPr lang="en-US" sz="3200" b="1" dirty="0">
                <a:solidFill>
                  <a:srgbClr val="000000"/>
                </a:solidFill>
                <a:latin typeface="Times New Roman" panose="02020603050405020304" pitchFamily="18" charset="0"/>
              </a:rPr>
              <a:t>, 918 F.3d 190 (1st Cir. 2019) </a:t>
            </a:r>
            <a:r>
              <a:rPr lang="en-US" sz="3200" dirty="0">
                <a:solidFill>
                  <a:srgbClr val="000000"/>
                </a:solidFill>
                <a:latin typeface="Times New Roman" panose="02020603050405020304" pitchFamily="18" charset="0"/>
              </a:rPr>
              <a:t>(holding that such a collection is authorized under the SCA and may be pursued by a search warrant), </a:t>
            </a:r>
            <a:r>
              <a:rPr lang="en-US" sz="3200" i="1" dirty="0">
                <a:solidFill>
                  <a:srgbClr val="000000"/>
                </a:solidFill>
                <a:latin typeface="Times New Roman" panose="02020603050405020304" pitchFamily="18" charset="0"/>
              </a:rPr>
              <a:t>with </a:t>
            </a:r>
            <a:r>
              <a:rPr lang="en-US" sz="3200" b="1" i="1" dirty="0">
                <a:solidFill>
                  <a:srgbClr val="000000"/>
                </a:solidFill>
                <a:latin typeface="Times New Roman" panose="02020603050405020304" pitchFamily="18" charset="0"/>
              </a:rPr>
              <a:t>In re Search Warrant Application for Location Info.</a:t>
            </a:r>
            <a:r>
              <a:rPr lang="en-US" sz="3200" b="1" dirty="0">
                <a:solidFill>
                  <a:srgbClr val="000000"/>
                </a:solidFill>
                <a:latin typeface="Times New Roman" panose="02020603050405020304" pitchFamily="18" charset="0"/>
              </a:rPr>
              <a:t>, 754 F. Supp. 3d 1099 (D.N.M. 2024) </a:t>
            </a:r>
            <a:r>
              <a:rPr lang="en-US" sz="3200" dirty="0">
                <a:solidFill>
                  <a:srgbClr val="000000"/>
                </a:solidFill>
                <a:latin typeface="Times New Roman" panose="02020603050405020304" pitchFamily="18" charset="0"/>
              </a:rPr>
              <a:t>(concluding that the SCA does not authorize the collection of CSLI on a real-time basis).</a:t>
            </a:r>
            <a:endParaRPr lang="en-US" dirty="0"/>
          </a:p>
        </p:txBody>
      </p:sp>
    </p:spTree>
    <p:extLst>
      <p:ext uri="{BB962C8B-B14F-4D97-AF65-F5344CB8AC3E}">
        <p14:creationId xmlns:p14="http://schemas.microsoft.com/office/powerpoint/2010/main" val="13163484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1D6128-7E13-1E2B-31AE-69CBAC2EB445}"/>
              </a:ext>
            </a:extLst>
          </p:cNvPr>
          <p:cNvSpPr>
            <a:spLocks noGrp="1"/>
          </p:cNvSpPr>
          <p:nvPr>
            <p:ph type="title"/>
          </p:nvPr>
        </p:nvSpPr>
        <p:spPr>
          <a:xfrm>
            <a:off x="860612" y="685800"/>
            <a:ext cx="11331388" cy="811306"/>
          </a:xfrm>
        </p:spPr>
        <p:txBody>
          <a:bodyPr>
            <a:normAutofit/>
          </a:bodyPr>
          <a:lstStyle/>
          <a:p>
            <a:r>
              <a:rPr lang="en-US" cap="small" dirty="0">
                <a:latin typeface="Calisto MT" panose="02040603050505030304" pitchFamily="18" charset="0"/>
              </a:rPr>
              <a:t>Reverse warrants</a:t>
            </a:r>
            <a:endParaRPr lang="en-US" dirty="0">
              <a:latin typeface="Calisto MT" panose="02040603050505030304" pitchFamily="18" charset="0"/>
            </a:endParaRPr>
          </a:p>
        </p:txBody>
      </p:sp>
      <p:sp>
        <p:nvSpPr>
          <p:cNvPr id="3" name="Content Placeholder 2">
            <a:extLst>
              <a:ext uri="{FF2B5EF4-FFF2-40B4-BE49-F238E27FC236}">
                <a16:creationId xmlns:a16="http://schemas.microsoft.com/office/drawing/2014/main" id="{4CA788D6-2962-FF79-ACA3-D67770E47AD1}"/>
              </a:ext>
            </a:extLst>
          </p:cNvPr>
          <p:cNvSpPr>
            <a:spLocks noGrp="1"/>
          </p:cNvSpPr>
          <p:nvPr>
            <p:ph idx="1"/>
          </p:nvPr>
        </p:nvSpPr>
        <p:spPr>
          <a:xfrm>
            <a:off x="1371600" y="1474694"/>
            <a:ext cx="9601200" cy="4697506"/>
          </a:xfrm>
        </p:spPr>
        <p:txBody>
          <a:bodyPr>
            <a:normAutofit fontScale="85000" lnSpcReduction="10000"/>
          </a:bodyPr>
          <a:lstStyle/>
          <a:p>
            <a:pPr marL="0" marR="0" lvl="0" indent="0" algn="l" defTabSz="457200" rtl="0" eaLnBrk="1" fontAlgn="auto" latinLnBrk="0" hangingPunct="1">
              <a:lnSpc>
                <a:spcPct val="120000"/>
              </a:lnSpc>
              <a:spcBef>
                <a:spcPts val="1000"/>
              </a:spcBef>
              <a:spcAft>
                <a:spcPts val="0"/>
              </a:spcAft>
              <a:buClr>
                <a:srgbClr val="3494BA">
                  <a:lumMod val="75000"/>
                </a:srgbClr>
              </a:buClr>
              <a:buSzPct val="80000"/>
              <a:buFont typeface="Wingdings 3" charset="2"/>
              <a:buNone/>
              <a:tabLst/>
              <a:defRPr/>
            </a:pPr>
            <a:r>
              <a:rPr lang="en-US" sz="2400" dirty="0">
                <a:solidFill>
                  <a:prstClr val="black"/>
                </a:solidFill>
                <a:latin typeface="Calisto MT" panose="02040603050505030304" pitchFamily="18" charset="0"/>
              </a:rPr>
              <a:t>Based upon statements from two different sources and CSLI, TARGET Z and other unknown Warrior gang members are believed to have committed a </a:t>
            </a:r>
            <a:r>
              <a:rPr kumimoji="0" lang="en-US" sz="2400" b="0" i="0" u="none" strike="noStrike" kern="1200" cap="none" spc="0" normalizeH="0" baseline="0" noProof="0" dirty="0">
                <a:ln>
                  <a:noFill/>
                </a:ln>
                <a:solidFill>
                  <a:prstClr val="black"/>
                </a:solidFill>
                <a:effectLst/>
                <a:uLnTx/>
                <a:uFillTx/>
                <a:latin typeface="Calisto MT" panose="02040603050505030304" pitchFamily="18" charset="0"/>
              </a:rPr>
              <a:t>fatal arson at the house of a rival </a:t>
            </a:r>
            <a:r>
              <a:rPr kumimoji="0" lang="en-US" sz="2400" b="0" i="0" u="none" strike="noStrike" kern="1200" cap="none" spc="0" normalizeH="0" baseline="0" noProof="0" dirty="0" err="1">
                <a:ln>
                  <a:noFill/>
                </a:ln>
                <a:solidFill>
                  <a:prstClr val="black"/>
                </a:solidFill>
                <a:effectLst/>
                <a:uLnTx/>
                <a:uFillTx/>
                <a:latin typeface="Calisto MT" panose="02040603050505030304" pitchFamily="18" charset="0"/>
              </a:rPr>
              <a:t>gan</a:t>
            </a:r>
            <a:r>
              <a:rPr lang="en-US" sz="2400" dirty="0">
                <a:solidFill>
                  <a:prstClr val="black"/>
                </a:solidFill>
                <a:latin typeface="Calisto MT" panose="02040603050505030304" pitchFamily="18" charset="0"/>
              </a:rPr>
              <a:t>g leader. Law enforcement seeks to compel </a:t>
            </a:r>
            <a:r>
              <a:rPr kumimoji="0" lang="en-US" sz="2400" b="0" i="0" u="none" strike="noStrike" kern="1200" cap="none" spc="0" normalizeH="0" baseline="0" noProof="0" dirty="0">
                <a:ln>
                  <a:noFill/>
                </a:ln>
                <a:solidFill>
                  <a:prstClr val="black"/>
                </a:solidFill>
                <a:effectLst/>
                <a:uLnTx/>
                <a:uFillTx/>
                <a:latin typeface="Calisto MT" panose="02040603050505030304" pitchFamily="18" charset="0"/>
              </a:rPr>
              <a:t>Google to produce all IP addresses used to search the house’s street address in the 15 days before the fire.</a:t>
            </a:r>
            <a:endParaRPr lang="en-US" sz="2400" b="0" i="0" u="none" strike="noStrike" baseline="0" dirty="0">
              <a:solidFill>
                <a:srgbClr val="000000"/>
              </a:solidFill>
              <a:latin typeface="Times New Roman" panose="02020603050405020304" pitchFamily="18" charset="0"/>
            </a:endParaRPr>
          </a:p>
          <a:p>
            <a:r>
              <a:rPr lang="en-US" sz="2000" b="0" i="0" u="none" strike="noStrike" baseline="0" dirty="0">
                <a:solidFill>
                  <a:srgbClr val="000000"/>
                </a:solidFill>
                <a:latin typeface="Times New Roman" panose="02020603050405020304" pitchFamily="18" charset="0"/>
              </a:rPr>
              <a:t>Would you authorize this </a:t>
            </a:r>
            <a:r>
              <a:rPr lang="en-US" dirty="0">
                <a:solidFill>
                  <a:srgbClr val="000000"/>
                </a:solidFill>
                <a:latin typeface="Times New Roman" panose="02020603050405020304" pitchFamily="18" charset="0"/>
              </a:rPr>
              <a:t>by an order under 2703? Would you authorize it as a search warrant? </a:t>
            </a:r>
          </a:p>
          <a:p>
            <a:r>
              <a:rPr lang="en-US" sz="2000" b="0" i="0" u="none" strike="noStrike" baseline="0" dirty="0">
                <a:solidFill>
                  <a:srgbClr val="000000"/>
                </a:solidFill>
                <a:latin typeface="Times New Roman" panose="02020603050405020304" pitchFamily="18" charset="0"/>
              </a:rPr>
              <a:t>Is there a protected privacy interest in one’s Google internet search history? (Is obtaining it a “search”?)</a:t>
            </a:r>
          </a:p>
          <a:p>
            <a:pPr marL="384048" marR="0" lvl="0" indent="-384048" algn="l" defTabSz="914400" rtl="0" eaLnBrk="1" fontAlgn="auto" latinLnBrk="0" hangingPunct="1">
              <a:lnSpc>
                <a:spcPct val="94000"/>
              </a:lnSpc>
              <a:spcBef>
                <a:spcPts val="1000"/>
              </a:spcBef>
              <a:spcAft>
                <a:spcPts val="200"/>
              </a:spcAft>
              <a:buClrTx/>
              <a:buSzTx/>
              <a:buFont typeface="Franklin Gothic Book" panose="020B0503020102020204" pitchFamily="34" charset="0"/>
              <a:buChar char="■"/>
              <a:tabLst/>
              <a:defRPr/>
            </a:pPr>
            <a:r>
              <a:rPr kumimoji="0" lang="en-US" sz="21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mn-cs"/>
              </a:rPr>
              <a:t>Is this any different than a Google geofence warrant for location history? </a:t>
            </a:r>
            <a:endParaRPr lang="en-US" sz="2000" b="0" i="0" u="none" strike="noStrike" baseline="0" dirty="0">
              <a:solidFill>
                <a:srgbClr val="000000"/>
              </a:solidFill>
              <a:latin typeface="Times New Roman" panose="02020603050405020304" pitchFamily="18" charset="0"/>
            </a:endParaRPr>
          </a:p>
          <a:p>
            <a:r>
              <a:rPr lang="en-US" dirty="0">
                <a:solidFill>
                  <a:srgbClr val="000000"/>
                </a:solidFill>
                <a:latin typeface="Times New Roman" panose="02020603050405020304" pitchFamily="18" charset="0"/>
              </a:rPr>
              <a:t>Th</a:t>
            </a:r>
            <a:r>
              <a:rPr lang="en-US" sz="2000" b="0" i="0" u="none" strike="noStrike" baseline="0" dirty="0">
                <a:solidFill>
                  <a:srgbClr val="000000"/>
                </a:solidFill>
                <a:latin typeface="Times New Roman" panose="02020603050405020304" pitchFamily="18" charset="0"/>
              </a:rPr>
              <a:t>e use of provider records in a “geofence,” </a:t>
            </a:r>
            <a:r>
              <a:rPr lang="en-US" sz="2000" b="0" i="1" u="none" strike="noStrike" baseline="0" dirty="0">
                <a:solidFill>
                  <a:srgbClr val="000000"/>
                </a:solidFill>
                <a:latin typeface="Times New Roman" panose="02020603050405020304" pitchFamily="18" charset="0"/>
              </a:rPr>
              <a:t>compare </a:t>
            </a:r>
            <a:r>
              <a:rPr lang="en-US" sz="2000" b="1" i="1" u="none" strike="noStrike" baseline="0" dirty="0">
                <a:solidFill>
                  <a:srgbClr val="000000"/>
                </a:solidFill>
                <a:latin typeface="Times New Roman" panose="02020603050405020304" pitchFamily="18" charset="0"/>
              </a:rPr>
              <a:t>United States v. </a:t>
            </a:r>
            <a:r>
              <a:rPr lang="en-US" sz="2000" b="1" i="1" u="none" strike="noStrike" baseline="0" dirty="0" err="1">
                <a:solidFill>
                  <a:srgbClr val="000000"/>
                </a:solidFill>
                <a:latin typeface="Times New Roman" panose="02020603050405020304" pitchFamily="18" charset="0"/>
              </a:rPr>
              <a:t>Chatrie</a:t>
            </a:r>
            <a:r>
              <a:rPr lang="en-US" sz="2000" b="1" i="0" u="none" strike="noStrike" baseline="0" dirty="0">
                <a:solidFill>
                  <a:srgbClr val="000000"/>
                </a:solidFill>
                <a:latin typeface="Times New Roman" panose="02020603050405020304" pitchFamily="18" charset="0"/>
              </a:rPr>
              <a:t>, No. 22-4489, 2025 WL 1242063, at *8 (4th Cir. Apr. 30, 2025) </a:t>
            </a:r>
            <a:r>
              <a:rPr lang="en-US" sz="2000" b="0" i="0" u="none" strike="noStrike" baseline="0" dirty="0">
                <a:solidFill>
                  <a:srgbClr val="000000"/>
                </a:solidFill>
                <a:latin typeface="Times New Roman" panose="02020603050405020304" pitchFamily="18" charset="0"/>
              </a:rPr>
              <a:t>(upholding a geofence warrant based upon the good faith exception but noting that “instead of [providing] a Fourth Amendment compass, we’ve gifted law enforcement (and the public) a labyrinth of . . . nine—advisory opinions, many pointing in different directions”) (Diaz, C.J., concurring) and </a:t>
            </a:r>
            <a:r>
              <a:rPr lang="en-US" sz="2000" b="1" i="1" u="none" strike="noStrike" baseline="0" dirty="0">
                <a:solidFill>
                  <a:srgbClr val="000000"/>
                </a:solidFill>
                <a:latin typeface="Times New Roman" panose="02020603050405020304" pitchFamily="18" charset="0"/>
              </a:rPr>
              <a:t>United States v. Davis</a:t>
            </a:r>
            <a:r>
              <a:rPr lang="en-US" sz="2000" b="1" i="0" u="none" strike="noStrike" baseline="0" dirty="0">
                <a:solidFill>
                  <a:srgbClr val="000000"/>
                </a:solidFill>
                <a:latin typeface="Times New Roman" panose="02020603050405020304" pitchFamily="18" charset="0"/>
              </a:rPr>
              <a:t>, 109 F.4th 1320 (11th Cir. 2024) </a:t>
            </a:r>
            <a:r>
              <a:rPr lang="en-US" sz="2000" b="0" i="0" u="none" strike="noStrike" baseline="0" dirty="0">
                <a:solidFill>
                  <a:srgbClr val="000000"/>
                </a:solidFill>
                <a:latin typeface="Times New Roman" panose="02020603050405020304" pitchFamily="18" charset="0"/>
              </a:rPr>
              <a:t>(stating that the geofence warrant before the court did not implicate the Fourth Amendment), </a:t>
            </a:r>
            <a:r>
              <a:rPr lang="en-US" sz="2000" b="0" i="1" u="none" strike="noStrike" baseline="0" dirty="0">
                <a:solidFill>
                  <a:srgbClr val="000000"/>
                </a:solidFill>
                <a:latin typeface="Times New Roman" panose="02020603050405020304" pitchFamily="18" charset="0"/>
              </a:rPr>
              <a:t>with </a:t>
            </a:r>
            <a:r>
              <a:rPr lang="en-US" sz="2000" b="1" i="1" u="none" strike="noStrike" baseline="0" dirty="0">
                <a:solidFill>
                  <a:srgbClr val="000000"/>
                </a:solidFill>
                <a:latin typeface="Times New Roman" panose="02020603050405020304" pitchFamily="18" charset="0"/>
              </a:rPr>
              <a:t>United States v. Smith</a:t>
            </a:r>
            <a:r>
              <a:rPr lang="en-US" sz="2000" b="1" i="0" u="none" strike="noStrike" baseline="0" dirty="0">
                <a:solidFill>
                  <a:srgbClr val="000000"/>
                </a:solidFill>
                <a:latin typeface="Times New Roman" panose="02020603050405020304" pitchFamily="18" charset="0"/>
              </a:rPr>
              <a:t>, 110 F.4th 817 (5th Cir. 2024)</a:t>
            </a:r>
            <a:r>
              <a:rPr lang="en-US" sz="2000" b="0" i="0" u="none" strike="noStrike" baseline="0" dirty="0">
                <a:solidFill>
                  <a:srgbClr val="000000"/>
                </a:solidFill>
                <a:latin typeface="Times New Roman" panose="02020603050405020304" pitchFamily="18" charset="0"/>
              </a:rPr>
              <a:t> (finding that geofence warrants are emblematic of general warrants and are highly suspect </a:t>
            </a:r>
            <a:r>
              <a:rPr lang="en-US" sz="2000" b="0" i="1" u="none" strike="noStrike" baseline="0" dirty="0">
                <a:solidFill>
                  <a:srgbClr val="000000"/>
                </a:solidFill>
                <a:latin typeface="Times New Roman" panose="02020603050405020304" pitchFamily="18" charset="0"/>
              </a:rPr>
              <a:t>per se</a:t>
            </a:r>
            <a:r>
              <a:rPr lang="en-US" sz="2000" b="0" i="0" u="none" strike="noStrike" baseline="0" dirty="0">
                <a:solidFill>
                  <a:srgbClr val="000000"/>
                </a:solidFill>
                <a:latin typeface="Times New Roman" panose="02020603050405020304" pitchFamily="18" charset="0"/>
              </a:rPr>
              <a:t>).</a:t>
            </a:r>
          </a:p>
          <a:p>
            <a:endParaRPr lang="en-US" sz="2000" b="0" i="0" u="none" strike="noStrike" baseline="0" dirty="0">
              <a:solidFill>
                <a:srgbClr val="000000"/>
              </a:solidFill>
              <a:latin typeface="Times New Roman" panose="02020603050405020304" pitchFamily="18" charset="0"/>
            </a:endParaRPr>
          </a:p>
        </p:txBody>
      </p:sp>
    </p:spTree>
    <p:extLst>
      <p:ext uri="{BB962C8B-B14F-4D97-AF65-F5344CB8AC3E}">
        <p14:creationId xmlns:p14="http://schemas.microsoft.com/office/powerpoint/2010/main" val="268151052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890BBE-D4A7-7DAB-3275-957399873903}"/>
              </a:ext>
            </a:extLst>
          </p:cNvPr>
          <p:cNvSpPr>
            <a:spLocks noGrp="1"/>
          </p:cNvSpPr>
          <p:nvPr>
            <p:ph type="title"/>
          </p:nvPr>
        </p:nvSpPr>
        <p:spPr>
          <a:xfrm>
            <a:off x="1371600" y="685800"/>
            <a:ext cx="9601200" cy="883024"/>
          </a:xfrm>
        </p:spPr>
        <p:txBody>
          <a:bodyPr/>
          <a:lstStyle/>
          <a:p>
            <a:r>
              <a:rPr lang="en-US" cap="small" dirty="0">
                <a:latin typeface="Calisto MT" panose="02040603050505030304" pitchFamily="18" charset="0"/>
              </a:rPr>
              <a:t>What is the standard</a:t>
            </a:r>
            <a:r>
              <a:rPr lang="en-US" dirty="0">
                <a:latin typeface="Calisto MT" panose="02040603050505030304" pitchFamily="18" charset="0"/>
              </a:rPr>
              <a:t>?</a:t>
            </a:r>
          </a:p>
        </p:txBody>
      </p:sp>
      <p:sp>
        <p:nvSpPr>
          <p:cNvPr id="3" name="Content Placeholder 2">
            <a:extLst>
              <a:ext uri="{FF2B5EF4-FFF2-40B4-BE49-F238E27FC236}">
                <a16:creationId xmlns:a16="http://schemas.microsoft.com/office/drawing/2014/main" id="{F3325A83-DAB0-AE08-6BB5-9283416A69F0}"/>
              </a:ext>
            </a:extLst>
          </p:cNvPr>
          <p:cNvSpPr>
            <a:spLocks noGrp="1"/>
          </p:cNvSpPr>
          <p:nvPr>
            <p:ph idx="1"/>
          </p:nvPr>
        </p:nvSpPr>
        <p:spPr>
          <a:xfrm>
            <a:off x="1371600" y="1658472"/>
            <a:ext cx="9601200" cy="3657600"/>
          </a:xfrm>
        </p:spPr>
        <p:txBody>
          <a:bodyPr>
            <a:normAutofit lnSpcReduction="10000"/>
          </a:bodyPr>
          <a:lstStyle/>
          <a:p>
            <a:r>
              <a:rPr lang="en-US" sz="2000" b="0" i="0" u="none" strike="noStrike" baseline="0" dirty="0">
                <a:solidFill>
                  <a:srgbClr val="000000"/>
                </a:solidFill>
                <a:latin typeface="Times New Roman" panose="02020603050405020304" pitchFamily="18" charset="0"/>
              </a:rPr>
              <a:t>While the Court in </a:t>
            </a:r>
            <a:r>
              <a:rPr lang="en-US" sz="2000" b="0" i="1" u="none" strike="noStrike" baseline="0" dirty="0">
                <a:solidFill>
                  <a:srgbClr val="000000"/>
                </a:solidFill>
                <a:latin typeface="Times New Roman" panose="02020603050405020304" pitchFamily="18" charset="0"/>
              </a:rPr>
              <a:t>Carpenter </a:t>
            </a:r>
            <a:r>
              <a:rPr lang="en-US" sz="2000" b="0" i="0" u="none" strike="noStrike" baseline="0" dirty="0">
                <a:solidFill>
                  <a:srgbClr val="000000"/>
                </a:solidFill>
                <a:latin typeface="Times New Roman" panose="02020603050405020304" pitchFamily="18" charset="0"/>
              </a:rPr>
              <a:t>noted that there is “no single rubric [that] definitively resolves which expectations of privacy are entitled to protection,” 585 U.S. at 304, some suggest that the Court did articulate an appropriate standard going forward, </a:t>
            </a:r>
            <a:r>
              <a:rPr lang="en-US" sz="2000" b="0" i="1" u="none" strike="noStrike" baseline="0" dirty="0">
                <a:solidFill>
                  <a:srgbClr val="000000"/>
                </a:solidFill>
                <a:latin typeface="Times New Roman" panose="02020603050405020304" pitchFamily="18" charset="0"/>
              </a:rPr>
              <a:t>i.e. </a:t>
            </a:r>
            <a:r>
              <a:rPr lang="en-US" sz="2000" b="0" i="0" u="none" strike="noStrike" baseline="0" dirty="0">
                <a:solidFill>
                  <a:srgbClr val="000000"/>
                </a:solidFill>
                <a:latin typeface="Times New Roman" panose="02020603050405020304" pitchFamily="18" charset="0"/>
              </a:rPr>
              <a:t>the “</a:t>
            </a:r>
            <a:r>
              <a:rPr lang="en-US" sz="2000" b="0" i="1" u="none" strike="noStrike" baseline="0" dirty="0">
                <a:solidFill>
                  <a:srgbClr val="000000"/>
                </a:solidFill>
                <a:latin typeface="Times New Roman" panose="02020603050405020304" pitchFamily="18" charset="0"/>
              </a:rPr>
              <a:t>Carpenter </a:t>
            </a:r>
            <a:r>
              <a:rPr lang="en-US" sz="2000" b="0" i="0" u="none" strike="noStrike" baseline="0" dirty="0">
                <a:solidFill>
                  <a:srgbClr val="000000"/>
                </a:solidFill>
                <a:latin typeface="Times New Roman" panose="02020603050405020304" pitchFamily="18" charset="0"/>
              </a:rPr>
              <a:t>test,” by identifying several factors to consider regarding the collection of such evidence. Matthew </a:t>
            </a:r>
            <a:r>
              <a:rPr lang="en-US" sz="2000" b="0" i="0" u="none" strike="noStrike" baseline="0" dirty="0" err="1">
                <a:solidFill>
                  <a:srgbClr val="000000"/>
                </a:solidFill>
                <a:latin typeface="Times New Roman" panose="02020603050405020304" pitchFamily="18" charset="0"/>
              </a:rPr>
              <a:t>Tokson</a:t>
            </a:r>
            <a:r>
              <a:rPr lang="en-US" sz="2000" b="0" i="0" u="none" strike="noStrike" baseline="0" dirty="0">
                <a:solidFill>
                  <a:srgbClr val="000000"/>
                </a:solidFill>
                <a:latin typeface="Times New Roman" panose="02020603050405020304" pitchFamily="18" charset="0"/>
              </a:rPr>
              <a:t>, </a:t>
            </a:r>
            <a:r>
              <a:rPr lang="en-US" sz="2000" b="0" i="1" u="none" strike="noStrike" baseline="0" dirty="0">
                <a:solidFill>
                  <a:srgbClr val="000000"/>
                </a:solidFill>
                <a:latin typeface="Times New Roman" panose="02020603050405020304" pitchFamily="18" charset="0"/>
              </a:rPr>
              <a:t>The </a:t>
            </a:r>
            <a:r>
              <a:rPr lang="en-US" sz="2000" b="0" i="0" u="none" strike="noStrike" baseline="0" dirty="0">
                <a:solidFill>
                  <a:srgbClr val="000000"/>
                </a:solidFill>
                <a:latin typeface="Times New Roman" panose="02020603050405020304" pitchFamily="18" charset="0"/>
              </a:rPr>
              <a:t>Carpenter </a:t>
            </a:r>
            <a:r>
              <a:rPr lang="en-US" sz="2000" b="0" i="1" u="none" strike="noStrike" baseline="0" dirty="0">
                <a:solidFill>
                  <a:srgbClr val="000000"/>
                </a:solidFill>
                <a:latin typeface="Times New Roman" panose="02020603050405020304" pitchFamily="18" charset="0"/>
              </a:rPr>
              <a:t>Test as a Transformation of Fourth Amendment Law</a:t>
            </a:r>
            <a:r>
              <a:rPr lang="en-US" sz="2000" b="0" i="0" u="none" strike="noStrike" baseline="0" dirty="0">
                <a:solidFill>
                  <a:srgbClr val="000000"/>
                </a:solidFill>
                <a:latin typeface="Times New Roman" panose="02020603050405020304" pitchFamily="18" charset="0"/>
              </a:rPr>
              <a:t>, 2023 U. I</a:t>
            </a:r>
            <a:r>
              <a:rPr lang="en-US" sz="1400" b="0" i="0" u="none" strike="noStrike" baseline="0" dirty="0">
                <a:solidFill>
                  <a:srgbClr val="000000"/>
                </a:solidFill>
                <a:latin typeface="Times New Roman" panose="02020603050405020304" pitchFamily="18" charset="0"/>
              </a:rPr>
              <a:t>LL</a:t>
            </a:r>
            <a:r>
              <a:rPr lang="en-US" sz="2000" b="0" i="0" u="none" strike="noStrike" baseline="0" dirty="0">
                <a:solidFill>
                  <a:srgbClr val="000000"/>
                </a:solidFill>
                <a:latin typeface="Times New Roman" panose="02020603050405020304" pitchFamily="18" charset="0"/>
              </a:rPr>
              <a:t>. L. R</a:t>
            </a:r>
            <a:r>
              <a:rPr lang="en-US" sz="1400" b="0" i="0" u="none" strike="noStrike" baseline="0" dirty="0">
                <a:solidFill>
                  <a:srgbClr val="000000"/>
                </a:solidFill>
                <a:latin typeface="Times New Roman" panose="02020603050405020304" pitchFamily="18" charset="0"/>
              </a:rPr>
              <a:t>EV</a:t>
            </a:r>
            <a:r>
              <a:rPr lang="en-US" sz="2000" b="0" i="0" u="none" strike="noStrike" baseline="0" dirty="0">
                <a:solidFill>
                  <a:srgbClr val="000000"/>
                </a:solidFill>
                <a:latin typeface="Times New Roman" panose="02020603050405020304" pitchFamily="18" charset="0"/>
              </a:rPr>
              <a:t>. 507, 517 (2023). Among the “Carpenter test” considerations are “</a:t>
            </a:r>
            <a:r>
              <a:rPr lang="en-US" sz="2000" b="1" i="0" u="none" strike="noStrike" baseline="0" dirty="0">
                <a:solidFill>
                  <a:srgbClr val="000000"/>
                </a:solidFill>
                <a:latin typeface="Times New Roman" panose="02020603050405020304" pitchFamily="18" charset="0"/>
              </a:rPr>
              <a:t>the revealing nature of location data, the amount of data collected, the number of people affected, the inescapable and automatic nature of the data disclosure, and the low cost of tracking people via their cell phones</a:t>
            </a:r>
            <a:r>
              <a:rPr lang="en-US" sz="2000" b="0" i="0" u="none" strike="noStrike" baseline="0" dirty="0">
                <a:solidFill>
                  <a:srgbClr val="000000"/>
                </a:solidFill>
                <a:latin typeface="Times New Roman" panose="02020603050405020304" pitchFamily="18" charset="0"/>
              </a:rPr>
              <a:t>.” Matthew </a:t>
            </a:r>
            <a:r>
              <a:rPr lang="en-US" sz="2000" b="0" i="0" u="none" strike="noStrike" baseline="0" dirty="0" err="1">
                <a:solidFill>
                  <a:srgbClr val="000000"/>
                </a:solidFill>
                <a:latin typeface="Times New Roman" panose="02020603050405020304" pitchFamily="18" charset="0"/>
              </a:rPr>
              <a:t>Tokson</a:t>
            </a:r>
            <a:r>
              <a:rPr lang="en-US" sz="2000" b="0" i="0" u="none" strike="noStrike" baseline="0" dirty="0">
                <a:solidFill>
                  <a:srgbClr val="000000"/>
                </a:solidFill>
                <a:latin typeface="Times New Roman" panose="02020603050405020304" pitchFamily="18" charset="0"/>
              </a:rPr>
              <a:t>, </a:t>
            </a:r>
            <a:r>
              <a:rPr lang="en-US" sz="2000" b="0" i="1" u="none" strike="noStrike" baseline="0" dirty="0">
                <a:solidFill>
                  <a:srgbClr val="000000"/>
                </a:solidFill>
                <a:latin typeface="Times New Roman" panose="02020603050405020304" pitchFamily="18" charset="0"/>
              </a:rPr>
              <a:t>The Aftermath of </a:t>
            </a:r>
            <a:r>
              <a:rPr lang="en-US" sz="2000" b="0" i="0" u="none" strike="noStrike" baseline="0" dirty="0">
                <a:solidFill>
                  <a:srgbClr val="000000"/>
                </a:solidFill>
                <a:latin typeface="Times New Roman" panose="02020603050405020304" pitchFamily="18" charset="0"/>
              </a:rPr>
              <a:t>Carpenter</a:t>
            </a:r>
            <a:r>
              <a:rPr lang="en-US" sz="2000" b="0" i="1" u="none" strike="noStrike" baseline="0" dirty="0">
                <a:solidFill>
                  <a:srgbClr val="000000"/>
                </a:solidFill>
                <a:latin typeface="Times New Roman" panose="02020603050405020304" pitchFamily="18" charset="0"/>
              </a:rPr>
              <a:t>: an Empirical Study of Fourth Amendment Law, 2018-2021</a:t>
            </a:r>
            <a:r>
              <a:rPr lang="en-US" sz="2000" b="0" i="0" u="none" strike="noStrike" baseline="0" dirty="0">
                <a:solidFill>
                  <a:srgbClr val="000000"/>
                </a:solidFill>
                <a:latin typeface="Times New Roman" panose="02020603050405020304" pitchFamily="18" charset="0"/>
              </a:rPr>
              <a:t>, 135 H</a:t>
            </a:r>
            <a:r>
              <a:rPr lang="en-US" sz="1400" b="0" i="0" u="none" strike="noStrike" baseline="0" dirty="0">
                <a:solidFill>
                  <a:srgbClr val="000000"/>
                </a:solidFill>
                <a:latin typeface="Times New Roman" panose="02020603050405020304" pitchFamily="18" charset="0"/>
              </a:rPr>
              <a:t>ARV</a:t>
            </a:r>
            <a:r>
              <a:rPr lang="en-US" sz="2000" b="0" i="0" u="none" strike="noStrike" baseline="0" dirty="0">
                <a:solidFill>
                  <a:srgbClr val="000000"/>
                </a:solidFill>
                <a:latin typeface="Times New Roman" panose="02020603050405020304" pitchFamily="18" charset="0"/>
              </a:rPr>
              <a:t>. L. R</a:t>
            </a:r>
            <a:r>
              <a:rPr lang="en-US" sz="1400" b="0" i="0" u="none" strike="noStrike" baseline="0" dirty="0">
                <a:solidFill>
                  <a:srgbClr val="000000"/>
                </a:solidFill>
                <a:latin typeface="Times New Roman" panose="02020603050405020304" pitchFamily="18" charset="0"/>
              </a:rPr>
              <a:t>EV</a:t>
            </a:r>
            <a:r>
              <a:rPr lang="en-US" sz="2000" b="0" i="0" u="none" strike="noStrike" baseline="0" dirty="0">
                <a:solidFill>
                  <a:srgbClr val="000000"/>
                </a:solidFill>
                <a:latin typeface="Times New Roman" panose="02020603050405020304" pitchFamily="18" charset="0"/>
              </a:rPr>
              <a:t>. 1790, 1792 (2022). </a:t>
            </a:r>
          </a:p>
          <a:p>
            <a:r>
              <a:rPr lang="en-US" dirty="0">
                <a:solidFill>
                  <a:srgbClr val="000000"/>
                </a:solidFill>
                <a:latin typeface="Times New Roman" panose="02020603050405020304" pitchFamily="18" charset="0"/>
              </a:rPr>
              <a:t>Three driving factors: (1) Qualitative – Revealing nature, (2) Quantitative – Amount, and (3) Voluntary Disclosure (Automatic/Inescapable)</a:t>
            </a:r>
            <a:endParaRPr lang="en-US" dirty="0"/>
          </a:p>
        </p:txBody>
      </p:sp>
    </p:spTree>
    <p:extLst>
      <p:ext uri="{BB962C8B-B14F-4D97-AF65-F5344CB8AC3E}">
        <p14:creationId xmlns:p14="http://schemas.microsoft.com/office/powerpoint/2010/main" val="266523492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DA524A9-4616-BC53-3479-C0F7BAF8B8B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96E0CE8-C4CC-7162-34AB-D11EE6ED5BEA}"/>
              </a:ext>
            </a:extLst>
          </p:cNvPr>
          <p:cNvSpPr>
            <a:spLocks noGrp="1"/>
          </p:cNvSpPr>
          <p:nvPr>
            <p:ph type="title"/>
          </p:nvPr>
        </p:nvSpPr>
        <p:spPr/>
        <p:txBody>
          <a:bodyPr/>
          <a:lstStyle/>
          <a:p>
            <a:r>
              <a:rPr lang="en-US" cap="small" dirty="0">
                <a:latin typeface="Calisto MT" panose="02040603050505030304" pitchFamily="18" charset="0"/>
                <a:ea typeface="+mn-ea"/>
                <a:cs typeface="+mn-cs"/>
              </a:rPr>
              <a:t>Speed Round</a:t>
            </a:r>
            <a:endParaRPr lang="en-US" dirty="0"/>
          </a:p>
        </p:txBody>
      </p:sp>
      <p:sp>
        <p:nvSpPr>
          <p:cNvPr id="10" name="Content Placeholder 9">
            <a:extLst>
              <a:ext uri="{FF2B5EF4-FFF2-40B4-BE49-F238E27FC236}">
                <a16:creationId xmlns:a16="http://schemas.microsoft.com/office/drawing/2014/main" id="{E2AE46D4-11DD-F3FA-371C-94F0B81F3D8D}"/>
              </a:ext>
            </a:extLst>
          </p:cNvPr>
          <p:cNvSpPr>
            <a:spLocks noGrp="1"/>
          </p:cNvSpPr>
          <p:nvPr>
            <p:ph idx="1"/>
          </p:nvPr>
        </p:nvSpPr>
        <p:spPr>
          <a:xfrm>
            <a:off x="1371600" y="1497106"/>
            <a:ext cx="9601200" cy="5056094"/>
          </a:xfrm>
        </p:spPr>
        <p:txBody>
          <a:bodyPr>
            <a:normAutofit fontScale="92500" lnSpcReduction="10000"/>
          </a:bodyPr>
          <a:lstStyle/>
          <a:p>
            <a:r>
              <a:rPr lang="en-US" sz="1800" b="1" dirty="0">
                <a:latin typeface="Calisto MT" panose="02040603050505030304" pitchFamily="18" charset="0"/>
              </a:rPr>
              <a:t>Pole Camera </a:t>
            </a:r>
            <a:r>
              <a:rPr lang="en-US" sz="1800" dirty="0">
                <a:latin typeface="Calisto MT" panose="02040603050505030304" pitchFamily="18" charset="0"/>
              </a:rPr>
              <a:t>-</a:t>
            </a:r>
            <a:r>
              <a:rPr lang="en-US" sz="1800" b="1" dirty="0">
                <a:latin typeface="Calisto MT" panose="02040603050505030304" pitchFamily="18" charset="0"/>
              </a:rPr>
              <a:t> </a:t>
            </a:r>
            <a:r>
              <a:rPr lang="en-US" sz="1800" b="0" i="1" u="none" strike="noStrike" baseline="0" dirty="0">
                <a:solidFill>
                  <a:srgbClr val="000000"/>
                </a:solidFill>
                <a:latin typeface="Palatino Linotype" panose="02040502050505030304" pitchFamily="18" charset="0"/>
              </a:rPr>
              <a:t>United States v. </a:t>
            </a:r>
            <a:r>
              <a:rPr lang="en-US" sz="1800" b="0" i="1" u="none" strike="noStrike" baseline="0" dirty="0" err="1">
                <a:solidFill>
                  <a:srgbClr val="000000"/>
                </a:solidFill>
                <a:latin typeface="Palatino Linotype" panose="02040502050505030304" pitchFamily="18" charset="0"/>
              </a:rPr>
              <a:t>Vankesteren</a:t>
            </a:r>
            <a:r>
              <a:rPr lang="en-US" sz="1800" b="0" i="0" u="none" strike="noStrike" baseline="0" dirty="0">
                <a:solidFill>
                  <a:srgbClr val="000000"/>
                </a:solidFill>
                <a:latin typeface="Palatino Linotype" panose="02040502050505030304" pitchFamily="18" charset="0"/>
              </a:rPr>
              <a:t>, 553 F.3d 286, 291 (4th Cir. 2009); </a:t>
            </a:r>
            <a:r>
              <a:rPr lang="en-US" sz="1800" b="0" i="1" u="none" strike="noStrike" baseline="0" dirty="0">
                <a:solidFill>
                  <a:srgbClr val="000000"/>
                </a:solidFill>
                <a:latin typeface="Palatino Linotype" panose="02040502050505030304" pitchFamily="18" charset="0"/>
              </a:rPr>
              <a:t>United States v. Dennis</a:t>
            </a:r>
            <a:r>
              <a:rPr lang="en-US" sz="1800" b="0" i="0" u="none" strike="noStrike" baseline="0" dirty="0">
                <a:solidFill>
                  <a:srgbClr val="000000"/>
                </a:solidFill>
                <a:latin typeface="Palatino Linotype" panose="02040502050505030304" pitchFamily="18" charset="0"/>
              </a:rPr>
              <a:t>, 41 F.4th 732, 740–41 (5th Cir. 2022), </a:t>
            </a:r>
            <a:r>
              <a:rPr lang="en-US" sz="1800" b="0" i="1" u="none" strike="noStrike" baseline="0" dirty="0">
                <a:solidFill>
                  <a:srgbClr val="000000"/>
                </a:solidFill>
                <a:latin typeface="Palatino Linotype" panose="02040502050505030304" pitchFamily="18" charset="0"/>
              </a:rPr>
              <a:t>cert. denied</a:t>
            </a:r>
            <a:r>
              <a:rPr lang="en-US" sz="1800" b="0" i="0" u="none" strike="noStrike" baseline="0" dirty="0">
                <a:solidFill>
                  <a:srgbClr val="000000"/>
                </a:solidFill>
                <a:latin typeface="Palatino Linotype" panose="02040502050505030304" pitchFamily="18" charset="0"/>
              </a:rPr>
              <a:t>, 143 S. Ct. 2616 (2023); </a:t>
            </a:r>
            <a:r>
              <a:rPr lang="en-US" sz="1800" b="0" i="1" u="none" strike="noStrike" baseline="0" dirty="0">
                <a:solidFill>
                  <a:srgbClr val="000000"/>
                </a:solidFill>
                <a:latin typeface="Palatino Linotype" panose="02040502050505030304" pitchFamily="18" charset="0"/>
              </a:rPr>
              <a:t>United States v. May-Shaw</a:t>
            </a:r>
            <a:r>
              <a:rPr lang="en-US" sz="1800" b="0" i="0" u="none" strike="noStrike" baseline="0" dirty="0">
                <a:solidFill>
                  <a:srgbClr val="000000"/>
                </a:solidFill>
                <a:latin typeface="Palatino Linotype" panose="02040502050505030304" pitchFamily="18" charset="0"/>
              </a:rPr>
              <a:t>, 955 F.3d 563, 567–69 (6th Cir. 2020); </a:t>
            </a:r>
            <a:r>
              <a:rPr lang="en-US" sz="1800" b="0" i="1" u="none" strike="noStrike" baseline="0" dirty="0">
                <a:solidFill>
                  <a:srgbClr val="000000"/>
                </a:solidFill>
                <a:latin typeface="Palatino Linotype" panose="02040502050505030304" pitchFamily="18" charset="0"/>
              </a:rPr>
              <a:t>United States v. Tuggle</a:t>
            </a:r>
            <a:r>
              <a:rPr lang="en-US" sz="1800" b="0" i="0" u="none" strike="noStrike" baseline="0" dirty="0">
                <a:solidFill>
                  <a:srgbClr val="000000"/>
                </a:solidFill>
                <a:latin typeface="Palatino Linotype" panose="02040502050505030304" pitchFamily="18" charset="0"/>
              </a:rPr>
              <a:t>, 4 F.4th 505, 510–11 (7th Cir. 2021); </a:t>
            </a:r>
            <a:r>
              <a:rPr lang="en-US" sz="1800" b="0" i="1" u="none" strike="noStrike" baseline="0" dirty="0">
                <a:solidFill>
                  <a:srgbClr val="000000"/>
                </a:solidFill>
                <a:latin typeface="Palatino Linotype" panose="02040502050505030304" pitchFamily="18" charset="0"/>
              </a:rPr>
              <a:t>United States v. Hay</a:t>
            </a:r>
            <a:r>
              <a:rPr lang="en-US" sz="1800" b="0" i="0" u="none" strike="noStrike" baseline="0" dirty="0">
                <a:solidFill>
                  <a:srgbClr val="000000"/>
                </a:solidFill>
                <a:latin typeface="Palatino Linotype" panose="02040502050505030304" pitchFamily="18" charset="0"/>
              </a:rPr>
              <a:t>, 95 F.4th 1304, 1313–18 (10th Cir. 2024), </a:t>
            </a:r>
            <a:r>
              <a:rPr lang="en-US" sz="1800" b="0" i="1" u="none" strike="noStrike" baseline="0" dirty="0">
                <a:solidFill>
                  <a:srgbClr val="000000"/>
                </a:solidFill>
                <a:latin typeface="Palatino Linotype" panose="02040502050505030304" pitchFamily="18" charset="0"/>
              </a:rPr>
              <a:t>cert. denied</a:t>
            </a:r>
            <a:r>
              <a:rPr lang="en-US" sz="1800" b="0" i="0" u="none" strike="noStrike" baseline="0" dirty="0">
                <a:solidFill>
                  <a:srgbClr val="000000"/>
                </a:solidFill>
                <a:latin typeface="Palatino Linotype" panose="02040502050505030304" pitchFamily="18" charset="0"/>
              </a:rPr>
              <a:t>, No. 24-72, 2024 WL 4874676 (U.S. Nov. 25, 2024); </a:t>
            </a:r>
            <a:r>
              <a:rPr lang="en-US" sz="1800" i="1" dirty="0">
                <a:solidFill>
                  <a:srgbClr val="000000"/>
                </a:solidFill>
                <a:latin typeface="Palatino Linotype" panose="02040502050505030304" pitchFamily="18" charset="0"/>
              </a:rPr>
              <a:t>United States v. Gregory</a:t>
            </a:r>
            <a:r>
              <a:rPr lang="en-US" sz="1800" dirty="0">
                <a:solidFill>
                  <a:srgbClr val="000000"/>
                </a:solidFill>
                <a:latin typeface="Palatino Linotype" panose="02040502050505030304" pitchFamily="18" charset="0"/>
              </a:rPr>
              <a:t>, 128 F.4th 1228 (11th Cir. 2025). </a:t>
            </a:r>
            <a:r>
              <a:rPr lang="en-US" sz="1800" b="0" i="0" u="none" strike="noStrike" baseline="0" dirty="0">
                <a:solidFill>
                  <a:srgbClr val="000000"/>
                </a:solidFill>
                <a:latin typeface="Palatino Linotype" panose="02040502050505030304" pitchFamily="18" charset="0"/>
              </a:rPr>
              <a:t>But </a:t>
            </a:r>
            <a:r>
              <a:rPr lang="en-US" sz="1800" i="1" dirty="0">
                <a:solidFill>
                  <a:srgbClr val="585858"/>
                </a:solidFill>
                <a:latin typeface="Calisto MT" panose="02040603050505030304" pitchFamily="18" charset="0"/>
              </a:rPr>
              <a:t>United States v. Moore-Bush</a:t>
            </a:r>
            <a:r>
              <a:rPr lang="en-US" sz="1800" dirty="0">
                <a:solidFill>
                  <a:srgbClr val="585858"/>
                </a:solidFill>
                <a:latin typeface="Calisto MT" panose="02040603050505030304" pitchFamily="18" charset="0"/>
              </a:rPr>
              <a:t>, 381 F. Supp. 3d 139 (D. Mass. 2019) (Pole camera surveillance of home that allowed law enforcement to read license plates of all visitors for eight months requires a warrant.)</a:t>
            </a:r>
          </a:p>
          <a:p>
            <a:r>
              <a:rPr lang="en-US" sz="1800" b="1" dirty="0">
                <a:latin typeface="Calisto MT" panose="02040603050505030304" pitchFamily="18" charset="0"/>
              </a:rPr>
              <a:t>Cell Cite Simulator (aka –Triggerfish or Stingray)</a:t>
            </a:r>
            <a:r>
              <a:rPr lang="en-US" sz="1800" dirty="0">
                <a:latin typeface="Calisto MT" panose="02040603050505030304" pitchFamily="18" charset="0"/>
              </a:rPr>
              <a:t> - </a:t>
            </a:r>
            <a:r>
              <a:rPr lang="en-US" sz="1800" i="1" dirty="0">
                <a:latin typeface="Calisto MT" panose="02040603050505030304" pitchFamily="18" charset="0"/>
              </a:rPr>
              <a:t>United States v. Ellis</a:t>
            </a:r>
            <a:r>
              <a:rPr lang="en-US" sz="1800" dirty="0">
                <a:latin typeface="Calisto MT" panose="02040603050505030304" pitchFamily="18" charset="0"/>
              </a:rPr>
              <a:t>, 270 F. Supp. 3d 1134, 1140 (N.D. Cal. 2017); </a:t>
            </a:r>
            <a:r>
              <a:rPr lang="en-US" sz="1800" b="1" dirty="0">
                <a:latin typeface="Calisto MT" panose="02040603050505030304" pitchFamily="18" charset="0"/>
              </a:rPr>
              <a:t>United States v. Patrick</a:t>
            </a:r>
            <a:r>
              <a:rPr lang="en-US" sz="1800" dirty="0">
                <a:latin typeface="Calisto MT" panose="02040603050505030304" pitchFamily="18" charset="0"/>
              </a:rPr>
              <a:t>, 842 F.3d 540, 545 (7th Cir. 2016)</a:t>
            </a:r>
          </a:p>
          <a:p>
            <a:r>
              <a:rPr lang="en-US" sz="1800" b="1" dirty="0">
                <a:latin typeface="Calisto MT" panose="02040603050505030304" pitchFamily="18" charset="0"/>
              </a:rPr>
              <a:t>Smart Meter </a:t>
            </a:r>
            <a:r>
              <a:rPr lang="en-US" sz="1800" dirty="0">
                <a:latin typeface="Calisto MT" panose="02040603050505030304" pitchFamily="18" charset="0"/>
              </a:rPr>
              <a:t>- Naperville Smart Meter Awareness v. City of Naperville, 900 F.3d 521, 523 (7th Cir. 2018)</a:t>
            </a:r>
          </a:p>
          <a:p>
            <a:r>
              <a:rPr lang="en-US" sz="1800" b="1" dirty="0">
                <a:latin typeface="Calisto MT" panose="02040603050505030304" pitchFamily="18" charset="0"/>
              </a:rPr>
              <a:t>License Plate Reader </a:t>
            </a:r>
            <a:r>
              <a:rPr lang="en-US" sz="1800" dirty="0">
                <a:latin typeface="Calisto MT" panose="02040603050505030304" pitchFamily="18" charset="0"/>
              </a:rPr>
              <a:t>(LPR) - </a:t>
            </a:r>
            <a:r>
              <a:rPr lang="en-US" sz="1800" i="1" dirty="0">
                <a:latin typeface="Calisto MT" panose="02040603050505030304" pitchFamily="18" charset="0"/>
              </a:rPr>
              <a:t>Commonwealth v. McCarthy</a:t>
            </a:r>
            <a:r>
              <a:rPr lang="en-US" sz="1800" dirty="0">
                <a:latin typeface="Calisto MT" panose="02040603050505030304" pitchFamily="18" charset="0"/>
              </a:rPr>
              <a:t>, 484 Mass. 493, 509, 142 N.E.3d 1090, 1106 (2020).</a:t>
            </a:r>
          </a:p>
          <a:p>
            <a:r>
              <a:rPr lang="en-US" sz="1800" b="1" dirty="0">
                <a:latin typeface="Calisto MT" panose="02040603050505030304" pitchFamily="18" charset="0"/>
              </a:rPr>
              <a:t>Pacemaker, Fitbits and other wearable medical devices</a:t>
            </a:r>
            <a:r>
              <a:rPr lang="en-US" sz="1800" dirty="0">
                <a:latin typeface="Calisto MT" panose="02040603050505030304" pitchFamily="18" charset="0"/>
              </a:rPr>
              <a:t> – Ashleigh Elizabeth Draft, </a:t>
            </a:r>
            <a:r>
              <a:rPr lang="en-US" sz="1800" i="1" dirty="0">
                <a:latin typeface="Calisto MT" panose="02040603050505030304" pitchFamily="18" charset="0"/>
              </a:rPr>
              <a:t>Pacemakers, Fitbits, and the Fourth Amendment: Privacy Implications for Medical Implants and Wearable Technology</a:t>
            </a:r>
            <a:r>
              <a:rPr lang="en-US" sz="1800" dirty="0">
                <a:latin typeface="Calisto MT" panose="02040603050505030304" pitchFamily="18" charset="0"/>
              </a:rPr>
              <a:t>, 2019 Mich. St. L. Rev. 511 (2019).</a:t>
            </a:r>
          </a:p>
          <a:p>
            <a:r>
              <a:rPr lang="en-US" sz="1800" b="1" dirty="0">
                <a:latin typeface="Calisto MT" panose="02040603050505030304" pitchFamily="18" charset="0"/>
              </a:rPr>
              <a:t>City-wide video in public places with facial recognition </a:t>
            </a:r>
          </a:p>
        </p:txBody>
      </p:sp>
    </p:spTree>
    <p:extLst>
      <p:ext uri="{BB962C8B-B14F-4D97-AF65-F5344CB8AC3E}">
        <p14:creationId xmlns:p14="http://schemas.microsoft.com/office/powerpoint/2010/main" val="163348777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FBEFE1-9C52-4B9F-81D4-DE72BA9BBD2A}"/>
              </a:ext>
            </a:extLst>
          </p:cNvPr>
          <p:cNvSpPr>
            <a:spLocks noGrp="1"/>
          </p:cNvSpPr>
          <p:nvPr>
            <p:ph type="title"/>
          </p:nvPr>
        </p:nvSpPr>
        <p:spPr/>
        <p:txBody>
          <a:bodyPr/>
          <a:lstStyle/>
          <a:p>
            <a:r>
              <a:rPr lang="en-US" cap="small" dirty="0">
                <a:latin typeface="Calisto MT" panose="02040603050505030304" pitchFamily="18" charset="0"/>
              </a:rPr>
              <a:t>Let’s Finish with Probable Cause</a:t>
            </a:r>
            <a:endParaRPr lang="en-US" cap="small" dirty="0">
              <a:latin typeface="Calisto MT" panose="02040603050505030304" pitchFamily="18" charset="0"/>
              <a:ea typeface="+mj-lt"/>
              <a:cs typeface="+mj-lt"/>
            </a:endParaRPr>
          </a:p>
          <a:p>
            <a:endParaRPr lang="en-US" dirty="0"/>
          </a:p>
        </p:txBody>
      </p:sp>
      <p:sp>
        <p:nvSpPr>
          <p:cNvPr id="3" name="Content Placeholder 2">
            <a:extLst>
              <a:ext uri="{FF2B5EF4-FFF2-40B4-BE49-F238E27FC236}">
                <a16:creationId xmlns:a16="http://schemas.microsoft.com/office/drawing/2014/main" id="{13FC4D0C-B17F-4EE1-8A02-9EF7EF02C9E0}"/>
              </a:ext>
            </a:extLst>
          </p:cNvPr>
          <p:cNvSpPr>
            <a:spLocks noGrp="1"/>
          </p:cNvSpPr>
          <p:nvPr>
            <p:ph idx="1"/>
          </p:nvPr>
        </p:nvSpPr>
        <p:spPr>
          <a:xfrm>
            <a:off x="1219200" y="1669677"/>
            <a:ext cx="9753600" cy="4455458"/>
          </a:xfrm>
        </p:spPr>
        <p:txBody>
          <a:bodyPr vert="horz" lIns="91440" tIns="45720" rIns="91440" bIns="45720" rtlCol="0" anchor="t">
            <a:normAutofit/>
          </a:bodyPr>
          <a:lstStyle/>
          <a:p>
            <a:pPr marL="0" indent="0">
              <a:buNone/>
            </a:pPr>
            <a:r>
              <a:rPr lang="en-US" dirty="0">
                <a:latin typeface="Calisto MT" panose="02040603050505030304" pitchFamily="18" charset="0"/>
                <a:ea typeface="+mn-lt"/>
                <a:cs typeface="+mn-lt"/>
              </a:rPr>
              <a:t>A search warrant affidavit details that Bitcoin Fog is being used on the Dark Web to commit money laundering of drug proceeds. The affidavit details that a special software program has been utilized to trace the source IP address for the Bitcoin transactions. </a:t>
            </a:r>
            <a:r>
              <a:rPr lang="en-US" sz="2000" b="0" i="0" u="none" strike="noStrike" baseline="0" dirty="0">
                <a:solidFill>
                  <a:srgbClr val="000000"/>
                </a:solidFill>
                <a:latin typeface="Times New Roman" panose="02020603050405020304" pitchFamily="18" charset="0"/>
              </a:rPr>
              <a:t>The affidavit details that the software product clusters cryptocurrency addresses that are likely controlled by the same entity and then ties those clusters to particular entities based on information gleaned from other sources, including by conducting test transactions with those entities, researching open sources, and exchanging information with various cryptocurrency exchanges and law enforcement agencies. </a:t>
            </a:r>
            <a:r>
              <a:rPr lang="en-US" dirty="0">
                <a:latin typeface="Calisto MT" panose="02040603050505030304" pitchFamily="18" charset="0"/>
                <a:ea typeface="+mn-lt"/>
                <a:cs typeface="+mn-lt"/>
              </a:rPr>
              <a:t>The affidavit presents an expert opinion that details how the software employs three heuristics that are reliable and recognized in the industry, and that the software has achieved a 75% success rate in identifying the source of cryptocurrency addresses linked to specific IP addresses.</a:t>
            </a:r>
            <a:endParaRPr lang="en-US" dirty="0">
              <a:latin typeface="Calisto MT" panose="02040603050505030304" pitchFamily="18" charset="0"/>
            </a:endParaRPr>
          </a:p>
          <a:p>
            <a:pPr marL="383540" indent="-383540"/>
            <a:r>
              <a:rPr lang="en-US" dirty="0">
                <a:latin typeface="Calisto MT" panose="02040603050505030304" pitchFamily="18" charset="0"/>
              </a:rPr>
              <a:t> Did you authorize the search warrant for a house linked to an IP address based upon the expert opinion and validity testing of the software program attesting to a 75% success rate? </a:t>
            </a:r>
            <a:endParaRPr lang="en-US" dirty="0">
              <a:solidFill>
                <a:srgbClr val="000000"/>
              </a:solidFill>
              <a:effectLst/>
              <a:latin typeface="Source Sans Pro" panose="020B0503030403020204" pitchFamily="34" charset="0"/>
            </a:endParaRPr>
          </a:p>
          <a:p>
            <a:pPr marL="383540" indent="-383540"/>
            <a:endParaRPr lang="en-US" dirty="0"/>
          </a:p>
        </p:txBody>
      </p:sp>
    </p:spTree>
    <p:extLst>
      <p:ext uri="{BB962C8B-B14F-4D97-AF65-F5344CB8AC3E}">
        <p14:creationId xmlns:p14="http://schemas.microsoft.com/office/powerpoint/2010/main" val="81984012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53947" y="188088"/>
            <a:ext cx="10284106" cy="1240661"/>
          </a:xfrm>
        </p:spPr>
        <p:txBody>
          <a:bodyPr>
            <a:normAutofit fontScale="90000"/>
          </a:bodyPr>
          <a:lstStyle/>
          <a:p>
            <a:r>
              <a:rPr lang="en-US" dirty="0"/>
              <a:t> </a:t>
            </a:r>
            <a:r>
              <a:rPr lang="en-US" cap="small" dirty="0">
                <a:latin typeface="Calisto MT" panose="02040603050505030304" pitchFamily="18" charset="0"/>
                <a:ea typeface="+mn-ea"/>
                <a:cs typeface="+mn-cs"/>
              </a:rPr>
              <a:t>Core Constitutional Considerations</a:t>
            </a:r>
          </a:p>
        </p:txBody>
      </p:sp>
      <p:sp>
        <p:nvSpPr>
          <p:cNvPr id="3" name="Content Placeholder 2"/>
          <p:cNvSpPr>
            <a:spLocks noGrp="1"/>
          </p:cNvSpPr>
          <p:nvPr>
            <p:ph idx="1"/>
          </p:nvPr>
        </p:nvSpPr>
        <p:spPr>
          <a:xfrm>
            <a:off x="1801446" y="1428750"/>
            <a:ext cx="9601200" cy="3860800"/>
          </a:xfrm>
        </p:spPr>
        <p:txBody>
          <a:bodyPr>
            <a:normAutofit fontScale="25000" lnSpcReduction="20000"/>
          </a:bodyPr>
          <a:lstStyle/>
          <a:p>
            <a:r>
              <a:rPr lang="en-US" sz="7200" dirty="0">
                <a:latin typeface="Calisto MT" panose="02040603050505030304" pitchFamily="18" charset="0"/>
              </a:rPr>
              <a:t>REASONABLE EXPECTATION OF PRIVACY</a:t>
            </a:r>
          </a:p>
          <a:p>
            <a:endParaRPr lang="en-US" sz="7200" dirty="0">
              <a:latin typeface="Calisto MT" panose="02040603050505030304" pitchFamily="18" charset="0"/>
            </a:endParaRPr>
          </a:p>
          <a:p>
            <a:r>
              <a:rPr lang="en-US" sz="7200" dirty="0">
                <a:latin typeface="Calisto MT" panose="02040603050505030304" pitchFamily="18" charset="0"/>
              </a:rPr>
              <a:t>PARTICULARITY</a:t>
            </a:r>
          </a:p>
          <a:p>
            <a:endParaRPr lang="en-US" sz="7200" dirty="0">
              <a:latin typeface="Calisto MT" panose="02040603050505030304" pitchFamily="18" charset="0"/>
            </a:endParaRPr>
          </a:p>
          <a:p>
            <a:r>
              <a:rPr lang="en-US" sz="7200" dirty="0">
                <a:latin typeface="Calisto MT" panose="02040603050505030304" pitchFamily="18" charset="0"/>
              </a:rPr>
              <a:t>PLAIN VIEW DOCTRINE</a:t>
            </a:r>
          </a:p>
          <a:p>
            <a:endParaRPr lang="en-US" sz="7200" dirty="0">
              <a:latin typeface="Calisto MT" panose="02040603050505030304" pitchFamily="18" charset="0"/>
            </a:endParaRPr>
          </a:p>
          <a:p>
            <a:r>
              <a:rPr lang="en-US" sz="7200" dirty="0">
                <a:latin typeface="Calisto MT" panose="02040603050505030304" pitchFamily="18" charset="0"/>
              </a:rPr>
              <a:t>THIRD PARTY DOCTRINE</a:t>
            </a:r>
          </a:p>
          <a:p>
            <a:endParaRPr lang="en-US" sz="7200" dirty="0">
              <a:latin typeface="Calisto MT" panose="02040603050505030304" pitchFamily="18" charset="0"/>
            </a:endParaRPr>
          </a:p>
          <a:p>
            <a:r>
              <a:rPr lang="en-US" sz="7200" dirty="0">
                <a:latin typeface="Calisto MT" panose="02040603050505030304" pitchFamily="18" charset="0"/>
              </a:rPr>
              <a:t>PUBLIC DOMAIN V. PROPERTY INTEREST</a:t>
            </a:r>
          </a:p>
          <a:p>
            <a:endParaRPr lang="en-US" sz="7200" dirty="0">
              <a:latin typeface="Calisto MT" panose="02040603050505030304" pitchFamily="18" charset="0"/>
            </a:endParaRPr>
          </a:p>
          <a:p>
            <a:r>
              <a:rPr lang="en-US" sz="7200" dirty="0">
                <a:latin typeface="Calisto MT" panose="02040603050505030304" pitchFamily="18" charset="0"/>
              </a:rPr>
              <a:t>NEW TECHNOLOGIES ARE JUST DIFFERENT</a:t>
            </a:r>
          </a:p>
          <a:p>
            <a:endParaRPr lang="en-US" sz="7200" dirty="0">
              <a:latin typeface="Calisto MT" panose="02040603050505030304" pitchFamily="18" charset="0"/>
            </a:endParaRPr>
          </a:p>
          <a:p>
            <a:r>
              <a:rPr lang="en-US" sz="7200" dirty="0">
                <a:latin typeface="Calisto MT" panose="02040603050505030304" pitchFamily="18" charset="0"/>
              </a:rPr>
              <a:t>THE QUANTITATIVE AND QUALITATIVE DIGITAL MATRIX</a:t>
            </a:r>
          </a:p>
          <a:p>
            <a:endParaRPr lang="en-US" sz="4000" dirty="0">
              <a:latin typeface="Calisto MT" panose="02040603050505030304" pitchFamily="18" charset="0"/>
            </a:endParaRPr>
          </a:p>
          <a:p>
            <a:endParaRPr lang="en-US" sz="4000" dirty="0">
              <a:latin typeface="Calisto MT" panose="02040603050505030304" pitchFamily="18" charset="0"/>
            </a:endParaRPr>
          </a:p>
          <a:p>
            <a:endParaRPr lang="en-US" sz="4000" dirty="0"/>
          </a:p>
          <a:p>
            <a:pPr marL="0" indent="0">
              <a:buNone/>
            </a:pPr>
            <a:endParaRPr lang="en-US" sz="4000" dirty="0"/>
          </a:p>
          <a:p>
            <a:endParaRPr lang="en-US" sz="4000" dirty="0"/>
          </a:p>
          <a:p>
            <a:endParaRPr lang="en-US" sz="4000" dirty="0"/>
          </a:p>
          <a:p>
            <a:endParaRPr lang="en-US" sz="4000" dirty="0"/>
          </a:p>
        </p:txBody>
      </p:sp>
    </p:spTree>
    <p:extLst>
      <p:ext uri="{BB962C8B-B14F-4D97-AF65-F5344CB8AC3E}">
        <p14:creationId xmlns:p14="http://schemas.microsoft.com/office/powerpoint/2010/main" val="116948040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cap="small" dirty="0">
                <a:latin typeface="Calisto MT" panose="02040603050505030304" pitchFamily="18" charset="0"/>
                <a:ea typeface="+mn-ea"/>
                <a:cs typeface="+mn-cs"/>
              </a:rPr>
              <a:t>A Reasonable Expectation of Privacy</a:t>
            </a:r>
          </a:p>
        </p:txBody>
      </p:sp>
      <p:sp>
        <p:nvSpPr>
          <p:cNvPr id="3" name="Content Placeholder 2"/>
          <p:cNvSpPr>
            <a:spLocks noGrp="1"/>
          </p:cNvSpPr>
          <p:nvPr>
            <p:ph idx="1"/>
          </p:nvPr>
        </p:nvSpPr>
        <p:spPr>
          <a:xfrm>
            <a:off x="1371600" y="1792941"/>
            <a:ext cx="9601200" cy="3581400"/>
          </a:xfrm>
        </p:spPr>
        <p:txBody>
          <a:bodyPr>
            <a:normAutofit fontScale="92500" lnSpcReduction="10000"/>
          </a:bodyPr>
          <a:lstStyle/>
          <a:p>
            <a:pPr>
              <a:lnSpc>
                <a:spcPct val="100000"/>
              </a:lnSpc>
            </a:pPr>
            <a:r>
              <a:rPr lang="en-US" sz="2400" dirty="0">
                <a:latin typeface="Calisto MT" panose="02040603050505030304" pitchFamily="18" charset="0"/>
              </a:rPr>
              <a:t>As Justice Harlan’s oft-quoted concurrence described it, a Fourth Amendment search occurs when the government violates a subjective expectation of privacy that society recognizes as reasonable. </a:t>
            </a:r>
          </a:p>
          <a:p>
            <a:pPr lvl="1">
              <a:lnSpc>
                <a:spcPct val="100000"/>
              </a:lnSpc>
            </a:pPr>
            <a:r>
              <a:rPr lang="en-US" sz="2200" i="1" dirty="0">
                <a:solidFill>
                  <a:prstClr val="black"/>
                </a:solidFill>
                <a:latin typeface="Calisto MT" panose="02040603050505030304" pitchFamily="18" charset="0"/>
              </a:rPr>
              <a:t>See </a:t>
            </a:r>
            <a:r>
              <a:rPr lang="en-US" sz="2200" b="1" i="1" dirty="0">
                <a:solidFill>
                  <a:prstClr val="black"/>
                </a:solidFill>
                <a:latin typeface="Calisto MT" panose="02040603050505030304" pitchFamily="18" charset="0"/>
              </a:rPr>
              <a:t>Katz v. United States, 389 U.S. 347, 361 (1967)</a:t>
            </a:r>
            <a:r>
              <a:rPr lang="en-US" sz="2200" b="1" dirty="0">
                <a:latin typeface="Calisto MT" panose="02040603050505030304" pitchFamily="18" charset="0"/>
              </a:rPr>
              <a:t>.</a:t>
            </a:r>
          </a:p>
          <a:p>
            <a:endParaRPr lang="en-US" sz="2400" dirty="0">
              <a:latin typeface="Calisto MT" panose="02040603050505030304" pitchFamily="18" charset="0"/>
            </a:endParaRPr>
          </a:p>
          <a:p>
            <a:r>
              <a:rPr lang="en-US" sz="2400" dirty="0">
                <a:latin typeface="Calisto MT" panose="02040603050505030304" pitchFamily="18" charset="0"/>
              </a:rPr>
              <a:t>This standard breaks down into two discrete inquiries: ‘‘first, has the [target of the investigation] manifested a subjective expectation of privacy in the object of the challenged search? Second, is society willing to recognize that expectation as reasonable?’’ </a:t>
            </a:r>
          </a:p>
          <a:p>
            <a:pPr lvl="1"/>
            <a:r>
              <a:rPr lang="en-US" sz="2200" i="1" dirty="0">
                <a:latin typeface="Calisto MT" panose="02040603050505030304" pitchFamily="18" charset="0"/>
              </a:rPr>
              <a:t>See </a:t>
            </a:r>
            <a:r>
              <a:rPr lang="en-US" sz="2200" b="1" i="1" dirty="0">
                <a:latin typeface="Calisto MT" panose="02040603050505030304" pitchFamily="18" charset="0"/>
              </a:rPr>
              <a:t>California v. </a:t>
            </a:r>
            <a:r>
              <a:rPr lang="en-US" sz="2400" b="1" i="1" dirty="0">
                <a:latin typeface="Calisto MT" panose="02040603050505030304" pitchFamily="18" charset="0"/>
              </a:rPr>
              <a:t>Ciraolo, </a:t>
            </a:r>
            <a:r>
              <a:rPr lang="en-US" sz="2400" b="1" dirty="0">
                <a:latin typeface="Calisto MT" panose="02040603050505030304" pitchFamily="18" charset="0"/>
              </a:rPr>
              <a:t>476 U.S. 207(1986</a:t>
            </a:r>
            <a:r>
              <a:rPr lang="en-US" sz="2400" dirty="0">
                <a:latin typeface="Calisto MT" panose="02040603050505030304" pitchFamily="18" charset="0"/>
              </a:rPr>
              <a:t>).</a:t>
            </a:r>
          </a:p>
          <a:p>
            <a:pPr lvl="1">
              <a:lnSpc>
                <a:spcPct val="100000"/>
              </a:lnSpc>
            </a:pPr>
            <a:endParaRPr lang="en-US" dirty="0">
              <a:latin typeface="CenturyExpandedBT-Roman"/>
            </a:endParaRPr>
          </a:p>
          <a:p>
            <a:pPr lvl="1">
              <a:lnSpc>
                <a:spcPct val="100000"/>
              </a:lnSpc>
            </a:pPr>
            <a:endParaRPr lang="en-US" dirty="0">
              <a:latin typeface="CenturyExpandedBT-Roman"/>
            </a:endParaRPr>
          </a:p>
          <a:p>
            <a:pPr lvl="1">
              <a:lnSpc>
                <a:spcPct val="100000"/>
              </a:lnSpc>
            </a:pPr>
            <a:endParaRPr lang="en-US" dirty="0">
              <a:latin typeface="CenturyExpandedBT-Roman"/>
            </a:endParaRPr>
          </a:p>
        </p:txBody>
      </p:sp>
    </p:spTree>
    <p:extLst>
      <p:ext uri="{BB962C8B-B14F-4D97-AF65-F5344CB8AC3E}">
        <p14:creationId xmlns:p14="http://schemas.microsoft.com/office/powerpoint/2010/main" val="69470687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cap="small" dirty="0">
                <a:latin typeface="Calisto MT" panose="02040603050505030304" pitchFamily="18" charset="0"/>
                <a:ea typeface="+mn-ea"/>
                <a:cs typeface="+mn-cs"/>
              </a:rPr>
              <a:t>Particularity</a:t>
            </a:r>
          </a:p>
        </p:txBody>
      </p:sp>
      <p:sp>
        <p:nvSpPr>
          <p:cNvPr id="3" name="Content Placeholder 2"/>
          <p:cNvSpPr>
            <a:spLocks noGrp="1"/>
          </p:cNvSpPr>
          <p:nvPr>
            <p:ph idx="1"/>
          </p:nvPr>
        </p:nvSpPr>
        <p:spPr>
          <a:xfrm>
            <a:off x="1371600" y="1666754"/>
            <a:ext cx="9601200" cy="4200646"/>
          </a:xfrm>
        </p:spPr>
        <p:txBody>
          <a:bodyPr>
            <a:normAutofit/>
          </a:bodyPr>
          <a:lstStyle/>
          <a:p>
            <a:r>
              <a:rPr lang="en-US" dirty="0">
                <a:latin typeface="Calisto MT" panose="02040603050505030304" pitchFamily="18" charset="0"/>
              </a:rPr>
              <a:t>The Fourth Amendment requires that “those searches deemed necessary should be as limited as possible.” </a:t>
            </a:r>
            <a:r>
              <a:rPr lang="en-US" b="1" i="1" dirty="0">
                <a:latin typeface="Calisto MT" panose="02040603050505030304" pitchFamily="18" charset="0"/>
              </a:rPr>
              <a:t>Coolidge v. New Hampshire</a:t>
            </a:r>
            <a:r>
              <a:rPr lang="en-US" b="1" dirty="0">
                <a:latin typeface="Calisto MT" panose="02040603050505030304" pitchFamily="18" charset="0"/>
              </a:rPr>
              <a:t>, 403 U.S. 443, 467 (1971)</a:t>
            </a:r>
            <a:r>
              <a:rPr lang="en-US" dirty="0">
                <a:latin typeface="Calisto MT" panose="02040603050505030304" pitchFamily="18" charset="0"/>
              </a:rPr>
              <a:t>.  The “specific evil” that limitation targets “is not that of intrusion per se, but of a general, exploratory rummaging in a person's belongings.” </a:t>
            </a:r>
            <a:r>
              <a:rPr lang="en-US" i="1" dirty="0">
                <a:latin typeface="Calisto MT" panose="02040603050505030304" pitchFamily="18" charset="0"/>
              </a:rPr>
              <a:t>Id</a:t>
            </a:r>
            <a:r>
              <a:rPr lang="en-US" dirty="0">
                <a:latin typeface="Calisto MT" panose="02040603050505030304" pitchFamily="18" charset="0"/>
              </a:rPr>
              <a:t>. That type of rummaging was permitted during the colonial era by the “general warrant,” an instrument “abhorred by the colonists.” </a:t>
            </a:r>
            <a:r>
              <a:rPr lang="en-US" i="1" dirty="0">
                <a:latin typeface="Calisto MT" panose="02040603050505030304" pitchFamily="18" charset="0"/>
              </a:rPr>
              <a:t>Id</a:t>
            </a:r>
            <a:r>
              <a:rPr lang="en-US" dirty="0">
                <a:latin typeface="Calisto MT" panose="02040603050505030304" pitchFamily="18" charset="0"/>
              </a:rPr>
              <a:t>.  The Fourth Amendment is intended to preclude “general warrants” by “requiring a ‘particular description’ of the things to be seized.” </a:t>
            </a:r>
            <a:r>
              <a:rPr lang="en-US" i="1" dirty="0">
                <a:latin typeface="Calisto MT" panose="02040603050505030304" pitchFamily="18" charset="0"/>
              </a:rPr>
              <a:t>Id</a:t>
            </a:r>
            <a:r>
              <a:rPr lang="en-US" dirty="0">
                <a:latin typeface="Calisto MT" panose="02040603050505030304" pitchFamily="18" charset="0"/>
              </a:rPr>
              <a:t>. at 467.</a:t>
            </a:r>
          </a:p>
        </p:txBody>
      </p:sp>
    </p:spTree>
    <p:extLst>
      <p:ext uri="{BB962C8B-B14F-4D97-AF65-F5344CB8AC3E}">
        <p14:creationId xmlns:p14="http://schemas.microsoft.com/office/powerpoint/2010/main" val="284442270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12800" y="685800"/>
            <a:ext cx="10918092" cy="1485900"/>
          </a:xfrm>
        </p:spPr>
        <p:txBody>
          <a:bodyPr>
            <a:normAutofit/>
          </a:bodyPr>
          <a:lstStyle/>
          <a:p>
            <a:r>
              <a:rPr lang="en-US" sz="2800" cap="small" dirty="0">
                <a:latin typeface="Calisto MT" panose="02040603050505030304" pitchFamily="18" charset="0"/>
                <a:ea typeface="+mn-ea"/>
                <a:cs typeface="+mn-cs"/>
              </a:rPr>
              <a:t>Plain View Doctrine in Searches of Electronic Devices</a:t>
            </a:r>
          </a:p>
        </p:txBody>
      </p:sp>
      <p:sp>
        <p:nvSpPr>
          <p:cNvPr id="3" name="Content Placeholder 2"/>
          <p:cNvSpPr>
            <a:spLocks noGrp="1"/>
          </p:cNvSpPr>
          <p:nvPr>
            <p:ph idx="1"/>
          </p:nvPr>
        </p:nvSpPr>
        <p:spPr>
          <a:xfrm>
            <a:off x="1371600" y="1570892"/>
            <a:ext cx="9601200" cy="4884616"/>
          </a:xfrm>
        </p:spPr>
        <p:txBody>
          <a:bodyPr>
            <a:normAutofit fontScale="85000" lnSpcReduction="10000"/>
          </a:bodyPr>
          <a:lstStyle/>
          <a:p>
            <a:pPr marL="0" marR="0" lvl="0" indent="0">
              <a:lnSpc>
                <a:spcPct val="115000"/>
              </a:lnSpc>
              <a:spcBef>
                <a:spcPts val="0"/>
              </a:spcBef>
              <a:spcAft>
                <a:spcPts val="0"/>
              </a:spcAft>
              <a:buNone/>
            </a:pPr>
            <a:r>
              <a:rPr lang="en-US" sz="2400" b="1" i="1" dirty="0">
                <a:latin typeface="Calisto MT" panose="02040603050505030304" pitchFamily="18" charset="0"/>
                <a:ea typeface="Calibri" panose="020F0502020204030204" pitchFamily="34" charset="0"/>
                <a:cs typeface="Times New Roman" panose="02020603050405020304" pitchFamily="18" charset="0"/>
              </a:rPr>
              <a:t>U.S. v. Comprehensive Drug Testing Inc.</a:t>
            </a:r>
            <a:r>
              <a:rPr lang="en-US" sz="2400" dirty="0">
                <a:latin typeface="Calisto MT" panose="02040603050505030304" pitchFamily="18" charset="0"/>
                <a:ea typeface="Calibri" panose="020F0502020204030204" pitchFamily="34" charset="0"/>
                <a:cs typeface="Times New Roman" panose="02020603050405020304" pitchFamily="18" charset="0"/>
              </a:rPr>
              <a:t>, </a:t>
            </a:r>
            <a:r>
              <a:rPr lang="en-US" sz="2400" b="1" dirty="0">
                <a:latin typeface="Calisto MT" panose="02040603050505030304" pitchFamily="18" charset="0"/>
                <a:ea typeface="Calibri" panose="020F0502020204030204" pitchFamily="34" charset="0"/>
                <a:cs typeface="Times New Roman" panose="02020603050405020304" pitchFamily="18" charset="0"/>
              </a:rPr>
              <a:t>621 F.3d 1162 (9th Cir. 2010)</a:t>
            </a:r>
          </a:p>
          <a:p>
            <a:pPr marL="0" marR="0" lvl="0" indent="0">
              <a:lnSpc>
                <a:spcPct val="115000"/>
              </a:lnSpc>
              <a:spcBef>
                <a:spcPts val="0"/>
              </a:spcBef>
              <a:spcAft>
                <a:spcPts val="0"/>
              </a:spcAft>
              <a:buNone/>
            </a:pPr>
            <a:endParaRPr lang="en-US" sz="2000" dirty="0">
              <a:latin typeface="Calisto MT" panose="02040603050505030304" pitchFamily="18" charset="0"/>
              <a:ea typeface="Calibri" panose="020F0502020204030204" pitchFamily="34" charset="0"/>
              <a:cs typeface="Times New Roman" panose="02020603050405020304" pitchFamily="18" charset="0"/>
            </a:endParaRPr>
          </a:p>
          <a:p>
            <a:pPr marL="800100" lvl="1" indent="-342900">
              <a:lnSpc>
                <a:spcPct val="115000"/>
              </a:lnSpc>
              <a:spcBef>
                <a:spcPts val="0"/>
              </a:spcBef>
              <a:spcAft>
                <a:spcPts val="0"/>
              </a:spcAft>
              <a:buFont typeface="Wingdings" panose="05000000000000000000" pitchFamily="2" charset="2"/>
              <a:buChar char="§"/>
            </a:pPr>
            <a:r>
              <a:rPr lang="en-US" i="0" dirty="0">
                <a:latin typeface="Calisto MT" panose="02040603050505030304" pitchFamily="18" charset="0"/>
                <a:ea typeface="Calibri" panose="020F0502020204030204" pitchFamily="34" charset="0"/>
                <a:cs typeface="Times New Roman" panose="02020603050405020304" pitchFamily="18" charset="0"/>
              </a:rPr>
              <a:t>The final decision of the 9th Circuit removed any discussion of whether the plain view doctrine should apply to computer searches.</a:t>
            </a:r>
          </a:p>
          <a:p>
            <a:pPr marL="742950" marR="0" lvl="1" indent="-285750">
              <a:lnSpc>
                <a:spcPct val="115000"/>
              </a:lnSpc>
              <a:spcBef>
                <a:spcPts val="0"/>
              </a:spcBef>
              <a:spcAft>
                <a:spcPts val="0"/>
              </a:spcAft>
              <a:buFont typeface="+mj-lt"/>
              <a:buAutoNum type="alphaLcPeriod"/>
            </a:pPr>
            <a:endParaRPr lang="en-US" sz="1800" i="0" dirty="0">
              <a:latin typeface="Calisto MT" panose="02040603050505030304" pitchFamily="18" charset="0"/>
              <a:ea typeface="Calibri" panose="020F0502020204030204" pitchFamily="34" charset="0"/>
              <a:cs typeface="Times New Roman" panose="02020603050405020304" pitchFamily="18" charset="0"/>
            </a:endParaRPr>
          </a:p>
          <a:p>
            <a:pPr marL="1200150" lvl="2" indent="-285750">
              <a:lnSpc>
                <a:spcPct val="115000"/>
              </a:lnSpc>
              <a:spcBef>
                <a:spcPts val="0"/>
              </a:spcBef>
            </a:pPr>
            <a:r>
              <a:rPr lang="en-US" dirty="0">
                <a:latin typeface="Calisto MT" panose="02040603050505030304" pitchFamily="18" charset="0"/>
                <a:ea typeface="Calibri" panose="020F0502020204030204" pitchFamily="34" charset="0"/>
                <a:cs typeface="Times New Roman" panose="02020603050405020304" pitchFamily="18" charset="0"/>
              </a:rPr>
              <a:t>Magistrate judges should insist that the government waive reliance upon the plain view doctrine in digital evidence cases.  </a:t>
            </a:r>
          </a:p>
          <a:p>
            <a:pPr marL="1200150" lvl="2" indent="-285750">
              <a:lnSpc>
                <a:spcPct val="115000"/>
              </a:lnSpc>
              <a:spcBef>
                <a:spcPts val="0"/>
              </a:spcBef>
            </a:pPr>
            <a:r>
              <a:rPr lang="en-US" dirty="0">
                <a:latin typeface="Calisto MT" panose="02040603050505030304" pitchFamily="18" charset="0"/>
                <a:cs typeface="Times New Roman" panose="02020603050405020304" pitchFamily="18" charset="0"/>
              </a:rPr>
              <a:t>Segregation</a:t>
            </a:r>
            <a:r>
              <a:rPr lang="en-US" dirty="0">
                <a:latin typeface="Calisto MT" panose="02040603050505030304" pitchFamily="18" charset="0"/>
                <a:ea typeface="Calibri" panose="020F0502020204030204" pitchFamily="34" charset="0"/>
                <a:cs typeface="Times New Roman" panose="02020603050405020304" pitchFamily="18" charset="0"/>
              </a:rPr>
              <a:t> and redaction of electronic data must be done either by specialized personnel or an independent third party. If the segregation is to be done by government computer personnel, the government must agree in the warrant application that the computer personnel will not disclose to the investigators any information other than that which is the target of the warrant.</a:t>
            </a:r>
          </a:p>
          <a:p>
            <a:pPr marL="1200150" lvl="2" indent="-285750">
              <a:lnSpc>
                <a:spcPct val="115000"/>
              </a:lnSpc>
              <a:spcBef>
                <a:spcPts val="0"/>
              </a:spcBef>
            </a:pPr>
            <a:r>
              <a:rPr lang="en-US" dirty="0">
                <a:latin typeface="Calisto MT" panose="02040603050505030304" pitchFamily="18" charset="0"/>
                <a:ea typeface="Calibri" panose="020F0502020204030204" pitchFamily="34" charset="0"/>
                <a:cs typeface="Times New Roman" panose="02020603050405020304" pitchFamily="18" charset="0"/>
              </a:rPr>
              <a:t>Warrants and subpoenas must disclose the actual risks of destruction of information as well as prior efforts to seize that information in other judicial fora.</a:t>
            </a:r>
          </a:p>
          <a:p>
            <a:pPr marL="1200150" lvl="2" indent="-285750">
              <a:lnSpc>
                <a:spcPct val="115000"/>
              </a:lnSpc>
              <a:spcBef>
                <a:spcPts val="0"/>
              </a:spcBef>
            </a:pPr>
            <a:r>
              <a:rPr lang="en-US" dirty="0">
                <a:latin typeface="Calisto MT" panose="02040603050505030304" pitchFamily="18" charset="0"/>
                <a:ea typeface="Calibri" panose="020F0502020204030204" pitchFamily="34" charset="0"/>
                <a:cs typeface="Times New Roman" panose="02020603050405020304" pitchFamily="18" charset="0"/>
              </a:rPr>
              <a:t>The government's search protocol must be designed to uncover only the information for which it has probable cause, and only that information may be examined by the case agents. </a:t>
            </a:r>
          </a:p>
          <a:p>
            <a:pPr marL="1200150" lvl="2" indent="-285750">
              <a:lnSpc>
                <a:spcPct val="115000"/>
              </a:lnSpc>
              <a:spcBef>
                <a:spcPts val="0"/>
              </a:spcBef>
            </a:pPr>
            <a:r>
              <a:rPr lang="en-US" dirty="0">
                <a:latin typeface="Calisto MT" panose="02040603050505030304" pitchFamily="18" charset="0"/>
                <a:ea typeface="Calibri" panose="020F0502020204030204" pitchFamily="34" charset="0"/>
                <a:cs typeface="Times New Roman" panose="02020603050405020304" pitchFamily="18" charset="0"/>
              </a:rPr>
              <a:t>The government must destroy or, if the recipient may lawfully possess it, return non-responsive data, keeping the issuing magistrate informed about when it has done so and what it has kept. </a:t>
            </a:r>
          </a:p>
          <a:p>
            <a:endParaRPr lang="en-US" dirty="0"/>
          </a:p>
        </p:txBody>
      </p:sp>
    </p:spTree>
    <p:extLst>
      <p:ext uri="{BB962C8B-B14F-4D97-AF65-F5344CB8AC3E}">
        <p14:creationId xmlns:p14="http://schemas.microsoft.com/office/powerpoint/2010/main" val="117337490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cap="small" dirty="0">
                <a:latin typeface="Calisto MT" panose="02040603050505030304" pitchFamily="18" charset="0"/>
                <a:ea typeface="+mn-ea"/>
                <a:cs typeface="+mn-cs"/>
              </a:rPr>
              <a:t>Third Party Doctrine</a:t>
            </a:r>
          </a:p>
        </p:txBody>
      </p:sp>
      <p:sp>
        <p:nvSpPr>
          <p:cNvPr id="3" name="Content Placeholder 2"/>
          <p:cNvSpPr>
            <a:spLocks noGrp="1"/>
          </p:cNvSpPr>
          <p:nvPr>
            <p:ph idx="1"/>
          </p:nvPr>
        </p:nvSpPr>
        <p:spPr/>
        <p:txBody>
          <a:bodyPr>
            <a:normAutofit/>
          </a:bodyPr>
          <a:lstStyle/>
          <a:p>
            <a:r>
              <a:rPr lang="en-US" dirty="0">
                <a:latin typeface="Calisto MT" panose="02040603050505030304" pitchFamily="18" charset="0"/>
              </a:rPr>
              <a:t>The Supreme Court held in </a:t>
            </a:r>
            <a:r>
              <a:rPr lang="en-US" b="1" i="1" dirty="0">
                <a:latin typeface="Calisto MT" panose="02040603050505030304" pitchFamily="18" charset="0"/>
              </a:rPr>
              <a:t>Smith v. Maryland, </a:t>
            </a:r>
            <a:r>
              <a:rPr lang="en-US" b="1" dirty="0">
                <a:latin typeface="Calisto MT" panose="02040603050505030304" pitchFamily="18" charset="0"/>
              </a:rPr>
              <a:t>442 U.S. 735, 742-46 (1979)</a:t>
            </a:r>
            <a:r>
              <a:rPr lang="en-US" dirty="0">
                <a:latin typeface="Calisto MT" panose="02040603050505030304" pitchFamily="18" charset="0"/>
              </a:rPr>
              <a:t>, that the use of a pen register (a device that records numbers dialed from a phone line) does not constitute a search for Fourth Amendment purposes. According to the Court, people do not have a subjective expectation of privacy in numbers that they dial because they ‘‘realize that they must ‘convey’ phone numbers to the telephone company, since it is through telephone company switching equipment that their calls are completed.’’</a:t>
            </a:r>
          </a:p>
          <a:p>
            <a:endParaRPr lang="en-US" dirty="0">
              <a:latin typeface="Calisto MT" panose="02040603050505030304" pitchFamily="18" charset="0"/>
            </a:endParaRPr>
          </a:p>
          <a:p>
            <a:r>
              <a:rPr lang="en-US" dirty="0">
                <a:latin typeface="Calisto MT" panose="02040603050505030304" pitchFamily="18" charset="0"/>
              </a:rPr>
              <a:t>The Court explicitly stated that </a:t>
            </a:r>
            <a:r>
              <a:rPr lang="en-US" b="1" dirty="0">
                <a:latin typeface="Calisto MT" panose="02040603050505030304" pitchFamily="18" charset="0"/>
              </a:rPr>
              <a:t>‘‘a person has no legitimate expectation of privacy in information he voluntarily turns over to third parties.’’ </a:t>
            </a:r>
            <a:r>
              <a:rPr lang="en-US" i="1" dirty="0">
                <a:latin typeface="Calisto MT" panose="02040603050505030304" pitchFamily="18" charset="0"/>
              </a:rPr>
              <a:t>Id.</a:t>
            </a:r>
            <a:endParaRPr lang="en-US" b="1" i="1" dirty="0">
              <a:latin typeface="Calisto MT" panose="02040603050505030304" pitchFamily="18" charset="0"/>
            </a:endParaRPr>
          </a:p>
        </p:txBody>
      </p:sp>
    </p:spTree>
    <p:extLst>
      <p:ext uri="{BB962C8B-B14F-4D97-AF65-F5344CB8AC3E}">
        <p14:creationId xmlns:p14="http://schemas.microsoft.com/office/powerpoint/2010/main" val="207311522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cap="small" dirty="0">
                <a:latin typeface="Calisto MT" panose="02040603050505030304" pitchFamily="18" charset="0"/>
                <a:ea typeface="+mn-ea"/>
                <a:cs typeface="+mn-cs"/>
              </a:rPr>
              <a:t>Third Party Doctrine</a:t>
            </a:r>
          </a:p>
        </p:txBody>
      </p:sp>
      <p:sp>
        <p:nvSpPr>
          <p:cNvPr id="3" name="Content Placeholder 2"/>
          <p:cNvSpPr>
            <a:spLocks noGrp="1"/>
          </p:cNvSpPr>
          <p:nvPr>
            <p:ph idx="1"/>
          </p:nvPr>
        </p:nvSpPr>
        <p:spPr>
          <a:xfrm>
            <a:off x="1371600" y="1712259"/>
            <a:ext cx="9601200" cy="3581400"/>
          </a:xfrm>
        </p:spPr>
        <p:txBody>
          <a:bodyPr>
            <a:normAutofit lnSpcReduction="10000"/>
          </a:bodyPr>
          <a:lstStyle/>
          <a:p>
            <a:r>
              <a:rPr lang="en-US" dirty="0">
                <a:latin typeface="Calisto MT" panose="02040603050505030304" pitchFamily="18" charset="0"/>
              </a:rPr>
              <a:t>In </a:t>
            </a:r>
            <a:r>
              <a:rPr lang="en-US" b="1" i="1" dirty="0">
                <a:solidFill>
                  <a:prstClr val="black"/>
                </a:solidFill>
                <a:latin typeface="Calisto MT" panose="02040603050505030304" pitchFamily="18" charset="0"/>
              </a:rPr>
              <a:t>United States v. Miller, </a:t>
            </a:r>
            <a:r>
              <a:rPr lang="en-US" b="1" dirty="0">
                <a:solidFill>
                  <a:prstClr val="black"/>
                </a:solidFill>
                <a:latin typeface="Calisto MT" panose="02040603050505030304" pitchFamily="18" charset="0"/>
              </a:rPr>
              <a:t>425 U.S. 435, 443 (1976)</a:t>
            </a:r>
            <a:r>
              <a:rPr lang="en-US" dirty="0">
                <a:latin typeface="Calisto MT" panose="02040603050505030304" pitchFamily="18" charset="0"/>
              </a:rPr>
              <a:t>,</a:t>
            </a:r>
            <a:r>
              <a:rPr lang="en-US" b="1" i="1" dirty="0">
                <a:latin typeface="Calisto MT" panose="02040603050505030304" pitchFamily="18" charset="0"/>
              </a:rPr>
              <a:t> </a:t>
            </a:r>
            <a:r>
              <a:rPr lang="en-US" dirty="0">
                <a:latin typeface="Calisto MT" panose="02040603050505030304" pitchFamily="18" charset="0"/>
              </a:rPr>
              <a:t>the Supreme Court held that a bank depositor does not have a reasonable expectation of privacy in the contents of bank records, checks, and deposit slips. The Court’s holding in </a:t>
            </a:r>
            <a:r>
              <a:rPr lang="en-US" i="1" dirty="0">
                <a:latin typeface="Calisto MT" panose="02040603050505030304" pitchFamily="18" charset="0"/>
              </a:rPr>
              <a:t>Miller </a:t>
            </a:r>
            <a:r>
              <a:rPr lang="en-US" dirty="0">
                <a:latin typeface="Calisto MT" panose="02040603050505030304" pitchFamily="18" charset="0"/>
              </a:rPr>
              <a:t>was based on the fact that bank documents, ‘‘including financial statements and deposit slips, contain only information voluntarily conveyed to the banks and exposed to their employees in the ordinary course of business.” </a:t>
            </a:r>
            <a:r>
              <a:rPr lang="en-US" i="1" dirty="0">
                <a:latin typeface="Calisto MT" panose="02040603050505030304" pitchFamily="18" charset="0"/>
              </a:rPr>
              <a:t>Id</a:t>
            </a:r>
            <a:r>
              <a:rPr lang="en-US" dirty="0">
                <a:latin typeface="Calisto MT" panose="02040603050505030304" pitchFamily="18" charset="0"/>
              </a:rPr>
              <a:t>. </a:t>
            </a:r>
          </a:p>
          <a:p>
            <a:r>
              <a:rPr lang="en-US" dirty="0">
                <a:latin typeface="Calisto MT" panose="02040603050505030304" pitchFamily="18" charset="0"/>
              </a:rPr>
              <a:t>“[A] depositor takes the risk, in revealing his affairs to another, that the information will be conveyed by that person to the Government . . . . </a:t>
            </a:r>
            <a:r>
              <a:rPr lang="en-US" b="1" dirty="0">
                <a:latin typeface="Calisto MT" panose="02040603050505030304" pitchFamily="18" charset="0"/>
              </a:rPr>
              <a:t>[T]he Fourth Amendment does not prohibit the obtaining of information revealed to a third party and conveyed by him to Government authorities, even if the information is revealed on the assumption that it will be used only for a limited purpose and the confidence placed in the third party will not be betrayed</a:t>
            </a:r>
            <a:r>
              <a:rPr lang="en-US" dirty="0">
                <a:latin typeface="Calisto MT" panose="02040603050505030304" pitchFamily="18" charset="0"/>
              </a:rPr>
              <a:t>.” </a:t>
            </a:r>
            <a:r>
              <a:rPr lang="en-US" i="1" dirty="0">
                <a:latin typeface="Calisto MT" panose="02040603050505030304" pitchFamily="18" charset="0"/>
              </a:rPr>
              <a:t>Id.</a:t>
            </a:r>
            <a:endParaRPr lang="en-US" dirty="0">
              <a:latin typeface="Calisto MT" panose="02040603050505030304" pitchFamily="18" charset="0"/>
            </a:endParaRPr>
          </a:p>
        </p:txBody>
      </p:sp>
    </p:spTree>
    <p:extLst>
      <p:ext uri="{BB962C8B-B14F-4D97-AF65-F5344CB8AC3E}">
        <p14:creationId xmlns:p14="http://schemas.microsoft.com/office/powerpoint/2010/main" val="135538777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764373"/>
            <a:ext cx="10820400" cy="1293028"/>
          </a:xfrm>
        </p:spPr>
        <p:txBody>
          <a:bodyPr>
            <a:normAutofit/>
          </a:bodyPr>
          <a:lstStyle/>
          <a:p>
            <a:r>
              <a:rPr lang="en-US" sz="4000" cap="small" dirty="0">
                <a:latin typeface="Calisto MT" panose="02040603050505030304" pitchFamily="18" charset="0"/>
                <a:ea typeface="+mn-ea"/>
                <a:cs typeface="+mn-cs"/>
              </a:rPr>
              <a:t>Public Domain v. Property Interest</a:t>
            </a:r>
          </a:p>
        </p:txBody>
      </p:sp>
      <p:sp>
        <p:nvSpPr>
          <p:cNvPr id="3" name="Content Placeholder 2"/>
          <p:cNvSpPr>
            <a:spLocks noGrp="1"/>
          </p:cNvSpPr>
          <p:nvPr>
            <p:ph idx="1"/>
          </p:nvPr>
        </p:nvSpPr>
        <p:spPr>
          <a:xfrm>
            <a:off x="685800" y="1778852"/>
            <a:ext cx="10820400" cy="4024125"/>
          </a:xfrm>
        </p:spPr>
        <p:txBody>
          <a:bodyPr>
            <a:normAutofit/>
          </a:bodyPr>
          <a:lstStyle/>
          <a:p>
            <a:r>
              <a:rPr lang="en-US" dirty="0">
                <a:latin typeface="Calisto MT" panose="02040603050505030304" pitchFamily="18" charset="0"/>
              </a:rPr>
              <a:t>‘‘The governmental surveillance conducted by means of a beeper amounted principally to the following of an automobile on public streets and highways stating that “[a] person traveling in an automobile on </a:t>
            </a:r>
            <a:r>
              <a:rPr lang="en-US" b="1" dirty="0">
                <a:latin typeface="Calisto MT" panose="02040603050505030304" pitchFamily="18" charset="0"/>
              </a:rPr>
              <a:t>public thoroughfares </a:t>
            </a:r>
            <a:r>
              <a:rPr lang="en-US" dirty="0">
                <a:latin typeface="Calisto MT" panose="02040603050505030304" pitchFamily="18" charset="0"/>
              </a:rPr>
              <a:t>has no reasonable expectation of privacy in his movements from one place to another.”  </a:t>
            </a:r>
            <a:r>
              <a:rPr lang="en-US" b="1" i="1" dirty="0">
                <a:latin typeface="Calisto MT" panose="02040603050505030304" pitchFamily="18" charset="0"/>
              </a:rPr>
              <a:t>United States v. Knotts</a:t>
            </a:r>
            <a:r>
              <a:rPr lang="en-US" b="1" dirty="0">
                <a:latin typeface="Calisto MT" panose="02040603050505030304" pitchFamily="18" charset="0"/>
              </a:rPr>
              <a:t>, 460 U.S. 276, 281-85 (1983).  </a:t>
            </a:r>
          </a:p>
          <a:p>
            <a:endParaRPr lang="en-US" dirty="0">
              <a:latin typeface="Calisto MT" panose="02040603050505030304" pitchFamily="18" charset="0"/>
            </a:endParaRPr>
          </a:p>
          <a:p>
            <a:r>
              <a:rPr lang="en-US" dirty="0">
                <a:latin typeface="Calisto MT" panose="02040603050505030304" pitchFamily="18" charset="0"/>
              </a:rPr>
              <a:t>Under an analysis of Fourth Amendment jurisprudence tied to </a:t>
            </a:r>
            <a:r>
              <a:rPr lang="en-US" b="1" dirty="0">
                <a:latin typeface="Calisto MT" panose="02040603050505030304" pitchFamily="18" charset="0"/>
              </a:rPr>
              <a:t>common-law trespass</a:t>
            </a:r>
            <a:r>
              <a:rPr lang="en-US" dirty="0">
                <a:latin typeface="Calisto MT" panose="02040603050505030304" pitchFamily="18" charset="0"/>
              </a:rPr>
              <a:t>, the Supreme Court held that “the Government’s installation of a GPS device on a target’s vehicle, and its use of that device to monitor the vehicle’s movements, constitutes a ‘search.’” </a:t>
            </a:r>
            <a:r>
              <a:rPr lang="en-US" b="1" i="1" dirty="0">
                <a:latin typeface="Calisto MT" panose="02040603050505030304" pitchFamily="18" charset="0"/>
              </a:rPr>
              <a:t>U.S. v. Jones, </a:t>
            </a:r>
            <a:r>
              <a:rPr lang="en-US" b="1" dirty="0">
                <a:latin typeface="Calisto MT" panose="02040603050505030304" pitchFamily="18" charset="0"/>
              </a:rPr>
              <a:t>132 S.Ct. 945 (2012).</a:t>
            </a:r>
          </a:p>
          <a:p>
            <a:endParaRPr lang="en-US" dirty="0"/>
          </a:p>
          <a:p>
            <a:endParaRPr lang="en-US" dirty="0"/>
          </a:p>
        </p:txBody>
      </p:sp>
    </p:spTree>
    <p:extLst>
      <p:ext uri="{BB962C8B-B14F-4D97-AF65-F5344CB8AC3E}">
        <p14:creationId xmlns:p14="http://schemas.microsoft.com/office/powerpoint/2010/main" val="1138970712"/>
      </p:ext>
    </p:extLst>
  </p:cSld>
  <p:clrMapOvr>
    <a:masterClrMapping/>
  </p:clrMapOvr>
</p:sld>
</file>

<file path=ppt/theme/theme1.xml><?xml version="1.0" encoding="utf-8"?>
<a:theme xmlns:a="http://schemas.openxmlformats.org/drawingml/2006/main" name="Crop">
  <a:themeElements>
    <a:clrScheme name="Crop">
      <a:dk1>
        <a:sysClr val="windowText" lastClr="000000"/>
      </a:dk1>
      <a:lt1>
        <a:sysClr val="window" lastClr="FFFFFF"/>
      </a:lt1>
      <a:dk2>
        <a:srgbClr val="191B0E"/>
      </a:dk2>
      <a:lt2>
        <a:srgbClr val="EFEDE3"/>
      </a:lt2>
      <a:accent1>
        <a:srgbClr val="8C8D86"/>
      </a:accent1>
      <a:accent2>
        <a:srgbClr val="E6C069"/>
      </a:accent2>
      <a:accent3>
        <a:srgbClr val="897B61"/>
      </a:accent3>
      <a:accent4>
        <a:srgbClr val="8DAB8E"/>
      </a:accent4>
      <a:accent5>
        <a:srgbClr val="77A2BB"/>
      </a:accent5>
      <a:accent6>
        <a:srgbClr val="E28394"/>
      </a:accent6>
      <a:hlink>
        <a:srgbClr val="77A2BB"/>
      </a:hlink>
      <a:folHlink>
        <a:srgbClr val="957A99"/>
      </a:folHlink>
    </a:clrScheme>
    <a:fontScheme name="Crop">
      <a:maj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Crop">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34925" cap="flat" cmpd="sng" algn="in">
          <a:solidFill>
            <a:schemeClr val="phClr"/>
          </a:solidFill>
          <a:prstDash val="solid"/>
        </a:ln>
        <a:ln w="19050" cap="flat" cmpd="sng" algn="in">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3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rop" id="{EC9488ED-E761-4D60-9AC4-764D1FE2C171}" vid="{CE19780C-D67D-4C13-9DE9-A52BC3BA51B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39288</TotalTime>
  <Words>4923</Words>
  <Application>Microsoft Office PowerPoint</Application>
  <PresentationFormat>Widescreen</PresentationFormat>
  <Paragraphs>177</Paragraphs>
  <Slides>26</Slides>
  <Notes>3</Notes>
  <HiddenSlides>0</HiddenSlides>
  <MMClips>0</MMClips>
  <ScaleCrop>false</ScaleCrop>
  <HeadingPairs>
    <vt:vector size="6" baseType="variant">
      <vt:variant>
        <vt:lpstr>Fonts Used</vt:lpstr>
      </vt:variant>
      <vt:variant>
        <vt:i4>11</vt:i4>
      </vt:variant>
      <vt:variant>
        <vt:lpstr>Theme</vt:lpstr>
      </vt:variant>
      <vt:variant>
        <vt:i4>1</vt:i4>
      </vt:variant>
      <vt:variant>
        <vt:lpstr>Slide Titles</vt:lpstr>
      </vt:variant>
      <vt:variant>
        <vt:i4>26</vt:i4>
      </vt:variant>
    </vt:vector>
  </HeadingPairs>
  <TitlesOfParts>
    <vt:vector size="38" baseType="lpstr">
      <vt:lpstr>Calibri</vt:lpstr>
      <vt:lpstr>Calisto MT</vt:lpstr>
      <vt:lpstr>CenturyExpandedBT-Roman</vt:lpstr>
      <vt:lpstr>Franklin Gothic Book</vt:lpstr>
      <vt:lpstr>Helvetica Neue</vt:lpstr>
      <vt:lpstr>Palatino Linotype</vt:lpstr>
      <vt:lpstr>Source Sans Pro</vt:lpstr>
      <vt:lpstr>Times New Roman</vt:lpstr>
      <vt:lpstr>TimesNewRoman</vt:lpstr>
      <vt:lpstr>Wingdings</vt:lpstr>
      <vt:lpstr>Wingdings 3</vt:lpstr>
      <vt:lpstr>Crop</vt:lpstr>
      <vt:lpstr>Is there an App for that: The Fourth Amendment in a digital world</vt:lpstr>
      <vt:lpstr>Let’s Start with Probable Cause</vt:lpstr>
      <vt:lpstr> Core Constitutional Considerations</vt:lpstr>
      <vt:lpstr>A Reasonable Expectation of Privacy</vt:lpstr>
      <vt:lpstr>Particularity</vt:lpstr>
      <vt:lpstr>Plain View Doctrine in Searches of Electronic Devices</vt:lpstr>
      <vt:lpstr>Third Party Doctrine</vt:lpstr>
      <vt:lpstr>Third Party Doctrine</vt:lpstr>
      <vt:lpstr>Public Domain v. Property Interest</vt:lpstr>
      <vt:lpstr>Cell Phones are Just Different</vt:lpstr>
      <vt:lpstr>The Quantitative and Qualitative Digital Matrix</vt:lpstr>
      <vt:lpstr>Carpenter v. United States, 585 U.S. 296 (2018)</vt:lpstr>
      <vt:lpstr>if the home is the castle, then the device is the kingdom</vt:lpstr>
      <vt:lpstr>Two-Step Approach: Seize then Search</vt:lpstr>
      <vt:lpstr>Biometrics</vt:lpstr>
      <vt:lpstr>What do the providers provide</vt:lpstr>
      <vt:lpstr>Facebook User Agreement:</vt:lpstr>
      <vt:lpstr>Is There an Expectation of Privacy for ESI Knowingly Shared with Third Party Providers? </vt:lpstr>
      <vt:lpstr>Content and temporal limitations?</vt:lpstr>
      <vt:lpstr>Types of electronic evidence</vt:lpstr>
      <vt:lpstr>Cell Tower Dump </vt:lpstr>
      <vt:lpstr>Prospective csli </vt:lpstr>
      <vt:lpstr>Reverse warrants</vt:lpstr>
      <vt:lpstr>What is the standard?</vt:lpstr>
      <vt:lpstr>Speed Round</vt:lpstr>
      <vt:lpstr>Let’s Finish with Probable Cause </vt:lpstr>
    </vt:vector>
  </TitlesOfParts>
  <Company>US Courts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4th amendment and electronically stored information</dc:title>
  <dc:creator>Anthony Porcelli</dc:creator>
  <cp:lastModifiedBy>Anthony Porcelli</cp:lastModifiedBy>
  <cp:revision>114</cp:revision>
  <dcterms:created xsi:type="dcterms:W3CDTF">2017-10-02T17:15:55Z</dcterms:created>
  <dcterms:modified xsi:type="dcterms:W3CDTF">2025-10-17T19:32:01Z</dcterms:modified>
</cp:coreProperties>
</file>