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7"/>
  </p:notesMasterIdLst>
  <p:handoutMasterIdLst>
    <p:handoutMasterId r:id="rId18"/>
  </p:handoutMasterIdLst>
  <p:sldIdLst>
    <p:sldId id="550" r:id="rId2"/>
    <p:sldId id="637" r:id="rId3"/>
    <p:sldId id="583" r:id="rId4"/>
    <p:sldId id="649" r:id="rId5"/>
    <p:sldId id="650" r:id="rId6"/>
    <p:sldId id="651" r:id="rId7"/>
    <p:sldId id="652" r:id="rId8"/>
    <p:sldId id="661" r:id="rId9"/>
    <p:sldId id="654" r:id="rId10"/>
    <p:sldId id="655" r:id="rId11"/>
    <p:sldId id="657" r:id="rId12"/>
    <p:sldId id="656" r:id="rId13"/>
    <p:sldId id="653" r:id="rId14"/>
    <p:sldId id="660" r:id="rId15"/>
    <p:sldId id="510" r:id="rId16"/>
  </p:sldIdLst>
  <p:sldSz cx="12192000" cy="6858000"/>
  <p:notesSz cx="6858000" cy="9296400"/>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1315"/>
    <a:srgbClr val="CB6A09"/>
    <a:srgbClr val="ECD8AB"/>
    <a:srgbClr val="83735C"/>
    <a:srgbClr val="89362D"/>
    <a:srgbClr val="E8D19D"/>
    <a:srgbClr val="000000"/>
    <a:srgbClr val="EFEEEB"/>
    <a:srgbClr val="FBF3DE"/>
    <a:srgbClr val="4D17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80" autoAdjust="0"/>
    <p:restoredTop sz="93002" autoAdjust="0"/>
  </p:normalViewPr>
  <p:slideViewPr>
    <p:cSldViewPr snapToGrid="0">
      <p:cViewPr varScale="1">
        <p:scale>
          <a:sx n="90" d="100"/>
          <a:sy n="90" d="100"/>
        </p:scale>
        <p:origin x="62" y="101"/>
      </p:cViewPr>
      <p:guideLst>
        <p:guide orient="horz" pos="2160"/>
        <p:guide pos="3840"/>
      </p:guideLst>
    </p:cSldViewPr>
  </p:slideViewPr>
  <p:outlineViewPr>
    <p:cViewPr>
      <p:scale>
        <a:sx n="33" d="100"/>
        <a:sy n="33" d="100"/>
      </p:scale>
      <p:origin x="0" y="-691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722" y="-54"/>
      </p:cViewPr>
      <p:guideLst>
        <p:guide orient="horz" pos="2928"/>
        <p:guide pos="2160"/>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handoutMaster" Target="handoutMasters/handoutMaster1.xml" Id="rId18" /><Relationship Type="http://schemas.openxmlformats.org/officeDocument/2006/relationships/slide" Target="slides/slide2.xml" Id="rId3" /><Relationship Type="http://schemas.openxmlformats.org/officeDocument/2006/relationships/presProps" Target="presProp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notesMaster" Target="notesMasters/notesMaster1.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commentAuthors" Target="commentAuthor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tableStyles" Target="tableStyles.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theme" Target="theme/theme1.xml" Id="rId23"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viewProps" Target="viewProps.xml" Id="rId22"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4D0FB32-5152-413D-992C-D7C212E32775}"/>
              </a:ext>
            </a:extLst>
          </p:cNvPr>
          <p:cNvSpPr>
            <a:spLocks noGrp="1" noChangeArrowheads="1"/>
          </p:cNvSpPr>
          <p:nvPr>
            <p:ph type="hdr" sz="quarter"/>
          </p:nvPr>
        </p:nvSpPr>
        <p:spPr bwMode="auto">
          <a:xfrm>
            <a:off x="2" y="0"/>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anose="02020603050405020304" pitchFamily="18" charset="0"/>
              </a:defRPr>
            </a:lvl1pPr>
          </a:lstStyle>
          <a:p>
            <a:pPr>
              <a:defRPr/>
            </a:pPr>
            <a:endParaRPr lang="en-US" altLang="en-US" dirty="0"/>
          </a:p>
        </p:txBody>
      </p:sp>
      <p:sp>
        <p:nvSpPr>
          <p:cNvPr id="17411" name="Rectangle 3">
            <a:extLst>
              <a:ext uri="{FF2B5EF4-FFF2-40B4-BE49-F238E27FC236}">
                <a16:creationId xmlns:a16="http://schemas.microsoft.com/office/drawing/2014/main" id="{D9A1F940-5B8C-4ED8-87AA-DD43591D5962}"/>
              </a:ext>
            </a:extLst>
          </p:cNvPr>
          <p:cNvSpPr>
            <a:spLocks noGrp="1" noChangeArrowheads="1"/>
          </p:cNvSpPr>
          <p:nvPr>
            <p:ph type="dt" sz="quarter" idx="1"/>
          </p:nvPr>
        </p:nvSpPr>
        <p:spPr bwMode="auto">
          <a:xfrm>
            <a:off x="3885580" y="0"/>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anose="02020603050405020304" pitchFamily="18" charset="0"/>
              </a:defRPr>
            </a:lvl1pPr>
          </a:lstStyle>
          <a:p>
            <a:pPr>
              <a:defRPr/>
            </a:pPr>
            <a:endParaRPr lang="en-US" altLang="en-US" dirty="0"/>
          </a:p>
        </p:txBody>
      </p:sp>
      <p:sp>
        <p:nvSpPr>
          <p:cNvPr id="17412" name="Rectangle 4">
            <a:extLst>
              <a:ext uri="{FF2B5EF4-FFF2-40B4-BE49-F238E27FC236}">
                <a16:creationId xmlns:a16="http://schemas.microsoft.com/office/drawing/2014/main" id="{231B6F4F-1B70-4C5F-A427-5667CDC1E167}"/>
              </a:ext>
            </a:extLst>
          </p:cNvPr>
          <p:cNvSpPr>
            <a:spLocks noGrp="1" noChangeArrowheads="1"/>
          </p:cNvSpPr>
          <p:nvPr>
            <p:ph type="ftr" sz="quarter" idx="2"/>
          </p:nvPr>
        </p:nvSpPr>
        <p:spPr bwMode="auto">
          <a:xfrm>
            <a:off x="2" y="8831265"/>
            <a:ext cx="2972421"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anose="02020603050405020304" pitchFamily="18" charset="0"/>
              </a:defRPr>
            </a:lvl1pPr>
          </a:lstStyle>
          <a:p>
            <a:pPr>
              <a:defRPr/>
            </a:pPr>
            <a:endParaRPr lang="en-US" altLang="en-US" dirty="0"/>
          </a:p>
        </p:txBody>
      </p:sp>
      <p:sp>
        <p:nvSpPr>
          <p:cNvPr id="17413" name="Rectangle 5">
            <a:extLst>
              <a:ext uri="{FF2B5EF4-FFF2-40B4-BE49-F238E27FC236}">
                <a16:creationId xmlns:a16="http://schemas.microsoft.com/office/drawing/2014/main" id="{AEC1F0CB-0EBB-432F-9312-107F93D8E5DA}"/>
              </a:ext>
            </a:extLst>
          </p:cNvPr>
          <p:cNvSpPr>
            <a:spLocks noGrp="1" noChangeArrowheads="1"/>
          </p:cNvSpPr>
          <p:nvPr>
            <p:ph type="sldNum" sz="quarter" idx="3"/>
          </p:nvPr>
        </p:nvSpPr>
        <p:spPr bwMode="auto">
          <a:xfrm>
            <a:off x="3885580" y="8831265"/>
            <a:ext cx="2972421"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Times New Roman" panose="02020603050405020304" pitchFamily="18" charset="0"/>
              </a:defRPr>
            </a:lvl1pPr>
          </a:lstStyle>
          <a:p>
            <a:pPr>
              <a:defRPr/>
            </a:pPr>
            <a:fld id="{2CBCE26F-79F5-4078-82D1-40FD862CA19A}"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27FD4E31-D2FB-4190-88FF-4799256A1229}"/>
              </a:ext>
            </a:extLst>
          </p:cNvPr>
          <p:cNvSpPr>
            <a:spLocks noGrp="1" noChangeArrowheads="1"/>
          </p:cNvSpPr>
          <p:nvPr>
            <p:ph type="hdr" sz="quarter"/>
          </p:nvPr>
        </p:nvSpPr>
        <p:spPr bwMode="auto">
          <a:xfrm>
            <a:off x="2" y="0"/>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anose="02020603050405020304" pitchFamily="18" charset="0"/>
              </a:defRPr>
            </a:lvl1pPr>
          </a:lstStyle>
          <a:p>
            <a:pPr>
              <a:defRPr/>
            </a:pPr>
            <a:endParaRPr lang="en-US" altLang="en-US" dirty="0"/>
          </a:p>
        </p:txBody>
      </p:sp>
      <p:sp>
        <p:nvSpPr>
          <p:cNvPr id="291843" name="Rectangle 3">
            <a:extLst>
              <a:ext uri="{FF2B5EF4-FFF2-40B4-BE49-F238E27FC236}">
                <a16:creationId xmlns:a16="http://schemas.microsoft.com/office/drawing/2014/main" id="{5BF58EB8-372A-4C76-96F9-ED8C2956DF80}"/>
              </a:ext>
            </a:extLst>
          </p:cNvPr>
          <p:cNvSpPr>
            <a:spLocks noGrp="1" noChangeArrowheads="1"/>
          </p:cNvSpPr>
          <p:nvPr>
            <p:ph type="dt" idx="1"/>
          </p:nvPr>
        </p:nvSpPr>
        <p:spPr bwMode="auto">
          <a:xfrm>
            <a:off x="3884028" y="0"/>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anose="02020603050405020304" pitchFamily="18" charset="0"/>
              </a:defRPr>
            </a:lvl1pPr>
          </a:lstStyle>
          <a:p>
            <a:pPr>
              <a:defRPr/>
            </a:pPr>
            <a:endParaRPr lang="en-US" altLang="en-US" dirty="0"/>
          </a:p>
        </p:txBody>
      </p:sp>
      <p:sp>
        <p:nvSpPr>
          <p:cNvPr id="3076" name="Rectangle 4">
            <a:extLst>
              <a:ext uri="{FF2B5EF4-FFF2-40B4-BE49-F238E27FC236}">
                <a16:creationId xmlns:a16="http://schemas.microsoft.com/office/drawing/2014/main" id="{66514DF0-66F4-4716-8ADB-2220FDAE8654}"/>
              </a:ext>
            </a:extLst>
          </p:cNvPr>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1845" name="Rectangle 5">
            <a:extLst>
              <a:ext uri="{FF2B5EF4-FFF2-40B4-BE49-F238E27FC236}">
                <a16:creationId xmlns:a16="http://schemas.microsoft.com/office/drawing/2014/main" id="{23E03DFC-0A67-4906-AD7E-021A6F3AA154}"/>
              </a:ext>
            </a:extLst>
          </p:cNvPr>
          <p:cNvSpPr>
            <a:spLocks noGrp="1" noChangeArrowheads="1"/>
          </p:cNvSpPr>
          <p:nvPr>
            <p:ph type="body" sz="quarter" idx="3"/>
          </p:nvPr>
        </p:nvSpPr>
        <p:spPr bwMode="auto">
          <a:xfrm>
            <a:off x="686421" y="4416427"/>
            <a:ext cx="548515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91846" name="Rectangle 6">
            <a:extLst>
              <a:ext uri="{FF2B5EF4-FFF2-40B4-BE49-F238E27FC236}">
                <a16:creationId xmlns:a16="http://schemas.microsoft.com/office/drawing/2014/main" id="{2CCC2D7A-D896-45D1-8829-4E5879FF0DB6}"/>
              </a:ext>
            </a:extLst>
          </p:cNvPr>
          <p:cNvSpPr>
            <a:spLocks noGrp="1" noChangeArrowheads="1"/>
          </p:cNvSpPr>
          <p:nvPr>
            <p:ph type="ftr" sz="quarter" idx="4"/>
          </p:nvPr>
        </p:nvSpPr>
        <p:spPr bwMode="auto">
          <a:xfrm>
            <a:off x="2" y="8829675"/>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anose="02020603050405020304" pitchFamily="18" charset="0"/>
              </a:defRPr>
            </a:lvl1pPr>
          </a:lstStyle>
          <a:p>
            <a:pPr>
              <a:defRPr/>
            </a:pPr>
            <a:endParaRPr lang="en-US" altLang="en-US" dirty="0"/>
          </a:p>
        </p:txBody>
      </p:sp>
      <p:sp>
        <p:nvSpPr>
          <p:cNvPr id="291847" name="Rectangle 7">
            <a:extLst>
              <a:ext uri="{FF2B5EF4-FFF2-40B4-BE49-F238E27FC236}">
                <a16:creationId xmlns:a16="http://schemas.microsoft.com/office/drawing/2014/main" id="{05A0BDA2-D1BF-47B8-B470-20FCCA185768}"/>
              </a:ext>
            </a:extLst>
          </p:cNvPr>
          <p:cNvSpPr>
            <a:spLocks noGrp="1" noChangeArrowheads="1"/>
          </p:cNvSpPr>
          <p:nvPr>
            <p:ph type="sldNum" sz="quarter" idx="5"/>
          </p:nvPr>
        </p:nvSpPr>
        <p:spPr bwMode="auto">
          <a:xfrm>
            <a:off x="3884028" y="8829675"/>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Times New Roman" panose="02020603050405020304" pitchFamily="18" charset="0"/>
              </a:defRPr>
            </a:lvl1pPr>
          </a:lstStyle>
          <a:p>
            <a:pPr>
              <a:defRPr/>
            </a:pPr>
            <a:fld id="{5EF5F679-3887-49A7-AEEE-893F85B8133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43BEBC4-621C-48AA-8952-3EF1FD69FCF3}"/>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F7418F-E792-4904-800B-35DD319FDBC7}" type="slidenum">
              <a:rPr lang="en-US" altLang="en-US" smtClean="0">
                <a:latin typeface="Times New Roman" panose="02020603050405020304" pitchFamily="18" charset="0"/>
              </a:rPr>
              <a:pPr fontAlgn="base">
                <a:spcBef>
                  <a:spcPct val="0"/>
                </a:spcBef>
                <a:spcAft>
                  <a:spcPct val="0"/>
                </a:spcAft>
              </a:pPr>
              <a:t>1</a:t>
            </a:fld>
            <a:endParaRPr lang="en-US" altLang="en-US" dirty="0">
              <a:latin typeface="Times New Roman" panose="02020603050405020304" pitchFamily="18" charset="0"/>
            </a:endParaRPr>
          </a:p>
        </p:txBody>
      </p:sp>
      <p:sp>
        <p:nvSpPr>
          <p:cNvPr id="8195" name="Rectangle 2">
            <a:extLst>
              <a:ext uri="{FF2B5EF4-FFF2-40B4-BE49-F238E27FC236}">
                <a16:creationId xmlns:a16="http://schemas.microsoft.com/office/drawing/2014/main" id="{403B2F94-6E1A-48D9-B67C-63C545AC8C01}"/>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00EB725-0079-492B-A55E-77A444C7F899}"/>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19DA0-70DD-DEB1-9A49-D43D7228568E}"/>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D29F0848-D489-DD34-426E-D65834ACBDF3}"/>
              </a:ext>
            </a:extLst>
          </p:cNvPr>
          <p:cNvSpPr>
            <a:spLocks noGrp="1" noRot="1" noChangeAspect="1" noTextEdit="1"/>
          </p:cNvSpPr>
          <p:nvPr>
            <p:ph type="sldImg"/>
          </p:nvPr>
        </p:nvSpPr>
        <p:spPr>
          <a:xfrm>
            <a:off x="31750" y="1009650"/>
            <a:ext cx="6883400" cy="3871913"/>
          </a:xfrm>
          <a:prstGeom prst="rect">
            <a:avLst/>
          </a:prstGeom>
          <a:ln/>
        </p:spPr>
      </p:sp>
      <p:sp>
        <p:nvSpPr>
          <p:cNvPr id="4099" name="Notes Placeholder 2">
            <a:extLst>
              <a:ext uri="{FF2B5EF4-FFF2-40B4-BE49-F238E27FC236}">
                <a16:creationId xmlns:a16="http://schemas.microsoft.com/office/drawing/2014/main" id="{ED9D0BB4-40D8-6935-7853-F75F3AD641CA}"/>
              </a:ext>
            </a:extLst>
          </p:cNvPr>
          <p:cNvSpPr>
            <a:spLocks noGrp="1"/>
          </p:cNvSpPr>
          <p:nvPr>
            <p:ph type="body" idx="1"/>
          </p:nvPr>
        </p:nvSpPr>
        <p:spPr>
          <a:xfrm>
            <a:off x="357810" y="3"/>
            <a:ext cx="2206487" cy="384493"/>
          </a:xfrm>
          <a:prstGeom prst="rect">
            <a:avLst/>
          </a:prstGeom>
          <a:noFill/>
          <a:ln/>
        </p:spPr>
        <p:txBody>
          <a:bodyPr/>
          <a:lstStyle/>
          <a:p>
            <a:pPr eaLnBrk="1" hangingPunct="1"/>
            <a:endParaRPr lang="en-US" baseline="0" dirty="0"/>
          </a:p>
        </p:txBody>
      </p:sp>
      <p:sp>
        <p:nvSpPr>
          <p:cNvPr id="4" name="Slide Number Placeholder 3">
            <a:extLst>
              <a:ext uri="{FF2B5EF4-FFF2-40B4-BE49-F238E27FC236}">
                <a16:creationId xmlns:a16="http://schemas.microsoft.com/office/drawing/2014/main" id="{1D1E42AE-625A-D51F-5748-0CE6E614D584}"/>
              </a:ext>
            </a:extLst>
          </p:cNvPr>
          <p:cNvSpPr>
            <a:spLocks noGrp="1"/>
          </p:cNvSpPr>
          <p:nvPr>
            <p:ph type="sldNum" sz="quarter" idx="5"/>
          </p:nvPr>
        </p:nvSpPr>
        <p:spPr>
          <a:xfrm>
            <a:off x="5605670" y="3"/>
            <a:ext cx="1191454" cy="38449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74FE9-82B6-481A-A47E-DD0B3DAB25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993512"/>
      </p:ext>
    </p:extLst>
  </p:cSld>
  <p:clrMapOvr>
    <a:masterClrMapping/>
  </p:clrMapOvr>
</p:notes>
</file>

<file path=ppt/notesSlides/notesSlide11.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193AB379-7BDC-49D3-8CFD-3933B7F373CB}"/>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8F6D0D-E95B-4A89-9439-EF15B0C138A8}" type="slidenum">
              <a:rPr lang="en-US" altLang="en-US" smtClean="0">
                <a:latin typeface="Times New Roman" panose="02020603050405020304" pitchFamily="18" charset="0"/>
              </a:rPr>
              <a:pPr fontAlgn="base">
                <a:spcBef>
                  <a:spcPct val="0"/>
                </a:spcBef>
                <a:spcAft>
                  <a:spcPct val="0"/>
                </a:spcAft>
              </a:pPr>
              <a:t>15</a:t>
            </a:fld>
            <a:endParaRPr lang="en-US" altLang="en-US" dirty="0">
              <a:latin typeface="Times New Roman" panose="02020603050405020304" pitchFamily="18" charset="0"/>
            </a:endParaRPr>
          </a:p>
        </p:txBody>
      </p:sp>
      <p:sp>
        <p:nvSpPr>
          <p:cNvPr id="114691" name="Rectangle 2">
            <a:extLst>
              <a:ext uri="{FF2B5EF4-FFF2-40B4-BE49-F238E27FC236}">
                <a16:creationId xmlns:a16="http://schemas.microsoft.com/office/drawing/2014/main" id="{D190CA66-8DF0-4636-ABB2-E0D4F17C4DB5}"/>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32182A30-5ADD-4F28-9682-E7FFDFE8965C}"/>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Lex Machina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F5F679-3887-49A7-AEEE-893F85B8133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94571025"/>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31750" y="1009650"/>
            <a:ext cx="6883400" cy="3871913"/>
          </a:xfrm>
          <a:prstGeom prst="rect">
            <a:avLst/>
          </a:prstGeom>
          <a:ln/>
        </p:spPr>
      </p:sp>
      <p:sp>
        <p:nvSpPr>
          <p:cNvPr id="4099" name="Notes Placeholder 2"/>
          <p:cNvSpPr>
            <a:spLocks noGrp="1"/>
          </p:cNvSpPr>
          <p:nvPr>
            <p:ph type="body" idx="1"/>
          </p:nvPr>
        </p:nvSpPr>
        <p:spPr>
          <a:xfrm>
            <a:off x="357810" y="3"/>
            <a:ext cx="2206487" cy="384493"/>
          </a:xfrm>
          <a:prstGeom prst="rect">
            <a:avLst/>
          </a:prstGeom>
          <a:noFill/>
          <a:ln/>
        </p:spPr>
        <p:txBody>
          <a:bodyPr/>
          <a:lstStyle/>
          <a:p>
            <a:pPr eaLnBrk="1" hangingPunct="1"/>
            <a:endParaRPr lang="en-US" baseline="0" dirty="0"/>
          </a:p>
        </p:txBody>
      </p:sp>
      <p:sp>
        <p:nvSpPr>
          <p:cNvPr id="4" name="Slide Number Placeholder 3"/>
          <p:cNvSpPr>
            <a:spLocks noGrp="1"/>
          </p:cNvSpPr>
          <p:nvPr>
            <p:ph type="sldNum" sz="quarter" idx="5"/>
          </p:nvPr>
        </p:nvSpPr>
        <p:spPr>
          <a:xfrm>
            <a:off x="5605670" y="3"/>
            <a:ext cx="1191454" cy="38449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74FE9-82B6-481A-A47E-DD0B3DAB25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098150"/>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31750" y="1009650"/>
            <a:ext cx="6883400" cy="3871913"/>
          </a:xfrm>
          <a:prstGeom prst="rect">
            <a:avLst/>
          </a:prstGeom>
          <a:ln/>
        </p:spPr>
      </p:sp>
      <p:sp>
        <p:nvSpPr>
          <p:cNvPr id="4099" name="Notes Placeholder 2"/>
          <p:cNvSpPr>
            <a:spLocks noGrp="1"/>
          </p:cNvSpPr>
          <p:nvPr>
            <p:ph type="body" idx="1"/>
          </p:nvPr>
        </p:nvSpPr>
        <p:spPr>
          <a:xfrm>
            <a:off x="357810" y="3"/>
            <a:ext cx="2206487" cy="384493"/>
          </a:xfrm>
          <a:prstGeom prst="rect">
            <a:avLst/>
          </a:prstGeom>
          <a:noFill/>
          <a:ln/>
        </p:spPr>
        <p:txBody>
          <a:bodyPr/>
          <a:lstStyle/>
          <a:p>
            <a:pPr eaLnBrk="1" hangingPunct="1"/>
            <a:endParaRPr lang="en-US" baseline="0" dirty="0"/>
          </a:p>
        </p:txBody>
      </p:sp>
      <p:sp>
        <p:nvSpPr>
          <p:cNvPr id="4" name="Slide Number Placeholder 3"/>
          <p:cNvSpPr>
            <a:spLocks noGrp="1"/>
          </p:cNvSpPr>
          <p:nvPr>
            <p:ph type="sldNum" sz="quarter" idx="5"/>
          </p:nvPr>
        </p:nvSpPr>
        <p:spPr>
          <a:xfrm>
            <a:off x="5605670" y="3"/>
            <a:ext cx="1191454" cy="38449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74FE9-82B6-481A-A47E-DD0B3DAB25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305200"/>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31750" y="1009650"/>
            <a:ext cx="6883400" cy="3871913"/>
          </a:xfrm>
          <a:prstGeom prst="rect">
            <a:avLst/>
          </a:prstGeom>
          <a:ln/>
        </p:spPr>
      </p:sp>
      <p:sp>
        <p:nvSpPr>
          <p:cNvPr id="4099" name="Notes Placeholder 2"/>
          <p:cNvSpPr>
            <a:spLocks noGrp="1"/>
          </p:cNvSpPr>
          <p:nvPr>
            <p:ph type="body" idx="1"/>
          </p:nvPr>
        </p:nvSpPr>
        <p:spPr>
          <a:xfrm>
            <a:off x="357810" y="3"/>
            <a:ext cx="2206487" cy="384493"/>
          </a:xfrm>
          <a:prstGeom prst="rect">
            <a:avLst/>
          </a:prstGeom>
          <a:noFill/>
          <a:ln/>
        </p:spPr>
        <p:txBody>
          <a:bodyPr/>
          <a:lstStyle/>
          <a:p>
            <a:pPr eaLnBrk="1" hangingPunct="1"/>
            <a:endParaRPr lang="en-US" baseline="0" dirty="0"/>
          </a:p>
        </p:txBody>
      </p:sp>
      <p:sp>
        <p:nvSpPr>
          <p:cNvPr id="4" name="Slide Number Placeholder 3"/>
          <p:cNvSpPr>
            <a:spLocks noGrp="1"/>
          </p:cNvSpPr>
          <p:nvPr>
            <p:ph type="sldNum" sz="quarter" idx="5"/>
          </p:nvPr>
        </p:nvSpPr>
        <p:spPr>
          <a:xfrm>
            <a:off x="5605670" y="3"/>
            <a:ext cx="1191454" cy="38449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74FE9-82B6-481A-A47E-DD0B3DAB25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701007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31750" y="1009650"/>
            <a:ext cx="6883400" cy="3871913"/>
          </a:xfrm>
          <a:prstGeom prst="rect">
            <a:avLst/>
          </a:prstGeom>
          <a:ln/>
        </p:spPr>
      </p:sp>
      <p:sp>
        <p:nvSpPr>
          <p:cNvPr id="4099" name="Notes Placeholder 2"/>
          <p:cNvSpPr>
            <a:spLocks noGrp="1"/>
          </p:cNvSpPr>
          <p:nvPr>
            <p:ph type="body" idx="1"/>
          </p:nvPr>
        </p:nvSpPr>
        <p:spPr>
          <a:xfrm>
            <a:off x="357810" y="3"/>
            <a:ext cx="2206487" cy="384493"/>
          </a:xfrm>
          <a:prstGeom prst="rect">
            <a:avLst/>
          </a:prstGeom>
          <a:noFill/>
          <a:ln/>
        </p:spPr>
        <p:txBody>
          <a:bodyPr/>
          <a:lstStyle/>
          <a:p>
            <a:pPr eaLnBrk="1" hangingPunct="1"/>
            <a:endParaRPr lang="en-US" baseline="0" dirty="0"/>
          </a:p>
        </p:txBody>
      </p:sp>
      <p:sp>
        <p:nvSpPr>
          <p:cNvPr id="4" name="Slide Number Placeholder 3"/>
          <p:cNvSpPr>
            <a:spLocks noGrp="1"/>
          </p:cNvSpPr>
          <p:nvPr>
            <p:ph type="sldNum" sz="quarter" idx="5"/>
          </p:nvPr>
        </p:nvSpPr>
        <p:spPr>
          <a:xfrm>
            <a:off x="5605670" y="3"/>
            <a:ext cx="1191454" cy="38449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74FE9-82B6-481A-A47E-DD0B3DAB25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9304690"/>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31750" y="1009650"/>
            <a:ext cx="6883400" cy="3871913"/>
          </a:xfrm>
          <a:prstGeom prst="rect">
            <a:avLst/>
          </a:prstGeom>
          <a:ln/>
        </p:spPr>
      </p:sp>
      <p:sp>
        <p:nvSpPr>
          <p:cNvPr id="4099" name="Notes Placeholder 2"/>
          <p:cNvSpPr>
            <a:spLocks noGrp="1"/>
          </p:cNvSpPr>
          <p:nvPr>
            <p:ph type="body" idx="1"/>
          </p:nvPr>
        </p:nvSpPr>
        <p:spPr>
          <a:xfrm>
            <a:off x="357810" y="3"/>
            <a:ext cx="2206487" cy="384493"/>
          </a:xfrm>
          <a:prstGeom prst="rect">
            <a:avLst/>
          </a:prstGeom>
          <a:noFill/>
          <a:ln/>
        </p:spPr>
        <p:txBody>
          <a:bodyPr/>
          <a:lstStyle/>
          <a:p>
            <a:pPr eaLnBrk="1" hangingPunct="1"/>
            <a:endParaRPr lang="en-US" baseline="0" dirty="0"/>
          </a:p>
        </p:txBody>
      </p:sp>
      <p:sp>
        <p:nvSpPr>
          <p:cNvPr id="4" name="Slide Number Placeholder 3"/>
          <p:cNvSpPr>
            <a:spLocks noGrp="1"/>
          </p:cNvSpPr>
          <p:nvPr>
            <p:ph type="sldNum" sz="quarter" idx="5"/>
          </p:nvPr>
        </p:nvSpPr>
        <p:spPr>
          <a:xfrm>
            <a:off x="5605670" y="3"/>
            <a:ext cx="1191454" cy="38449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74FE9-82B6-481A-A47E-DD0B3DAB25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57410"/>
      </p:ext>
    </p:extLst>
  </p:cSld>
  <p:clrMapOvr>
    <a:masterClrMapping/>
  </p:clrMapOvr>
</p:notes>
</file>

<file path=ppt/notesSlides/notesSlide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7B0FA-7E5D-5C73-291E-5940D04FB644}"/>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F277354-31D1-D83D-C5DC-3937E0351F5B}"/>
              </a:ext>
            </a:extLst>
          </p:cNvPr>
          <p:cNvSpPr>
            <a:spLocks noGrp="1" noRot="1" noChangeAspect="1" noTextEdit="1"/>
          </p:cNvSpPr>
          <p:nvPr>
            <p:ph type="sldImg"/>
          </p:nvPr>
        </p:nvSpPr>
        <p:spPr>
          <a:xfrm>
            <a:off x="31750" y="1009650"/>
            <a:ext cx="6883400" cy="3871913"/>
          </a:xfrm>
          <a:prstGeom prst="rect">
            <a:avLst/>
          </a:prstGeom>
          <a:ln/>
        </p:spPr>
      </p:sp>
      <p:sp>
        <p:nvSpPr>
          <p:cNvPr id="4099" name="Notes Placeholder 2">
            <a:extLst>
              <a:ext uri="{FF2B5EF4-FFF2-40B4-BE49-F238E27FC236}">
                <a16:creationId xmlns:a16="http://schemas.microsoft.com/office/drawing/2014/main" id="{70C88347-2C03-6B6F-3B26-0471BF46D522}"/>
              </a:ext>
            </a:extLst>
          </p:cNvPr>
          <p:cNvSpPr>
            <a:spLocks noGrp="1"/>
          </p:cNvSpPr>
          <p:nvPr>
            <p:ph type="body" idx="1"/>
          </p:nvPr>
        </p:nvSpPr>
        <p:spPr>
          <a:xfrm>
            <a:off x="357810" y="3"/>
            <a:ext cx="2206487" cy="384493"/>
          </a:xfrm>
          <a:prstGeom prst="rect">
            <a:avLst/>
          </a:prstGeom>
          <a:noFill/>
          <a:ln/>
        </p:spPr>
        <p:txBody>
          <a:bodyPr/>
          <a:lstStyle/>
          <a:p>
            <a:pPr eaLnBrk="1" hangingPunct="1"/>
            <a:endParaRPr lang="en-US" baseline="0" dirty="0"/>
          </a:p>
        </p:txBody>
      </p:sp>
      <p:sp>
        <p:nvSpPr>
          <p:cNvPr id="4" name="Slide Number Placeholder 3">
            <a:extLst>
              <a:ext uri="{FF2B5EF4-FFF2-40B4-BE49-F238E27FC236}">
                <a16:creationId xmlns:a16="http://schemas.microsoft.com/office/drawing/2014/main" id="{E176896F-2467-0908-9A23-97AB453D1F23}"/>
              </a:ext>
            </a:extLst>
          </p:cNvPr>
          <p:cNvSpPr>
            <a:spLocks noGrp="1"/>
          </p:cNvSpPr>
          <p:nvPr>
            <p:ph type="sldNum" sz="quarter" idx="5"/>
          </p:nvPr>
        </p:nvSpPr>
        <p:spPr>
          <a:xfrm>
            <a:off x="5605670" y="3"/>
            <a:ext cx="1191454" cy="38449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74FE9-82B6-481A-A47E-DD0B3DAB25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2279302"/>
      </p:ext>
    </p:extLst>
  </p:cSld>
  <p:clrMapOvr>
    <a:masterClrMapping/>
  </p:clrMapOvr>
</p:notes>
</file>

<file path=ppt/notesSlides/notesSlide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E83BF-8780-0AAC-0903-ED824EFC7174}"/>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1643A2F-CB50-C72B-367D-028D148980C0}"/>
              </a:ext>
            </a:extLst>
          </p:cNvPr>
          <p:cNvSpPr>
            <a:spLocks noGrp="1" noRot="1" noChangeAspect="1" noTextEdit="1"/>
          </p:cNvSpPr>
          <p:nvPr>
            <p:ph type="sldImg"/>
          </p:nvPr>
        </p:nvSpPr>
        <p:spPr>
          <a:xfrm>
            <a:off x="31750" y="1009650"/>
            <a:ext cx="6883400" cy="3871913"/>
          </a:xfrm>
          <a:prstGeom prst="rect">
            <a:avLst/>
          </a:prstGeom>
          <a:ln/>
        </p:spPr>
      </p:sp>
      <p:sp>
        <p:nvSpPr>
          <p:cNvPr id="4099" name="Notes Placeholder 2">
            <a:extLst>
              <a:ext uri="{FF2B5EF4-FFF2-40B4-BE49-F238E27FC236}">
                <a16:creationId xmlns:a16="http://schemas.microsoft.com/office/drawing/2014/main" id="{9E529D60-84E5-F73B-93E3-E29C549D845E}"/>
              </a:ext>
            </a:extLst>
          </p:cNvPr>
          <p:cNvSpPr>
            <a:spLocks noGrp="1"/>
          </p:cNvSpPr>
          <p:nvPr>
            <p:ph type="body" idx="1"/>
          </p:nvPr>
        </p:nvSpPr>
        <p:spPr>
          <a:xfrm>
            <a:off x="357810" y="3"/>
            <a:ext cx="2206487" cy="384493"/>
          </a:xfrm>
          <a:prstGeom prst="rect">
            <a:avLst/>
          </a:prstGeom>
          <a:noFill/>
          <a:ln/>
        </p:spPr>
        <p:txBody>
          <a:bodyPr/>
          <a:lstStyle/>
          <a:p>
            <a:pPr eaLnBrk="1" hangingPunct="1"/>
            <a:endParaRPr lang="en-US" baseline="0" dirty="0"/>
          </a:p>
        </p:txBody>
      </p:sp>
      <p:sp>
        <p:nvSpPr>
          <p:cNvPr id="4" name="Slide Number Placeholder 3">
            <a:extLst>
              <a:ext uri="{FF2B5EF4-FFF2-40B4-BE49-F238E27FC236}">
                <a16:creationId xmlns:a16="http://schemas.microsoft.com/office/drawing/2014/main" id="{CBC4E695-3BD6-87BF-6BC1-807206EC1101}"/>
              </a:ext>
            </a:extLst>
          </p:cNvPr>
          <p:cNvSpPr>
            <a:spLocks noGrp="1"/>
          </p:cNvSpPr>
          <p:nvPr>
            <p:ph type="sldNum" sz="quarter" idx="5"/>
          </p:nvPr>
        </p:nvSpPr>
        <p:spPr>
          <a:xfrm>
            <a:off x="5605670" y="3"/>
            <a:ext cx="1191454" cy="38449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74FE9-82B6-481A-A47E-DD0B3DAB25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038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05CCBAC-A100-4F4B-977D-AB98723F12FB}"/>
              </a:ext>
            </a:extLst>
          </p:cNvPr>
          <p:cNvSpPr>
            <a:spLocks noGrp="1"/>
          </p:cNvSpPr>
          <p:nvPr>
            <p:ph type="sldNum" sz="quarter" idx="12"/>
          </p:nvPr>
        </p:nvSpPr>
        <p:spPr/>
        <p:txBody>
          <a:bodyPr/>
          <a:lstStyle>
            <a:lvl1pPr>
              <a:defRPr/>
            </a:lvl1pPr>
          </a:lstStyle>
          <a:p>
            <a:pPr>
              <a:defRPr/>
            </a:pPr>
            <a:fld id="{DBACABE4-2371-466B-972B-498F09A3DCFB}" type="slidenum">
              <a:rPr lang="en-US"/>
              <a:pPr>
                <a:defRPr/>
              </a:pPr>
              <a:t>‹#›</a:t>
            </a:fld>
            <a:endParaRPr lang="en-US" dirty="0"/>
          </a:p>
        </p:txBody>
      </p:sp>
    </p:spTree>
    <p:extLst>
      <p:ext uri="{BB962C8B-B14F-4D97-AF65-F5344CB8AC3E}">
        <p14:creationId xmlns:p14="http://schemas.microsoft.com/office/powerpoint/2010/main" val="4059679188"/>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36D1A5AE-239B-4B66-94E9-9EA4BDAFE922}"/>
              </a:ext>
            </a:extLst>
          </p:cNvPr>
          <p:cNvSpPr>
            <a:spLocks noGrp="1"/>
          </p:cNvSpPr>
          <p:nvPr>
            <p:ph type="sldNum" sz="quarter" idx="12"/>
          </p:nvPr>
        </p:nvSpPr>
        <p:spPr/>
        <p:txBody>
          <a:bodyPr/>
          <a:lstStyle>
            <a:lvl1pPr>
              <a:defRPr/>
            </a:lvl1pPr>
          </a:lstStyle>
          <a:p>
            <a:pPr>
              <a:defRPr/>
            </a:pPr>
            <a:fld id="{117FB6B2-9EE1-46D3-A157-5E98C768F724}" type="slidenum">
              <a:rPr lang="en-US"/>
              <a:pPr>
                <a:defRPr/>
              </a:pPr>
              <a:t>‹#›</a:t>
            </a:fld>
            <a:endParaRPr lang="en-US" dirty="0"/>
          </a:p>
        </p:txBody>
      </p:sp>
    </p:spTree>
    <p:extLst>
      <p:ext uri="{BB962C8B-B14F-4D97-AF65-F5344CB8AC3E}">
        <p14:creationId xmlns:p14="http://schemas.microsoft.com/office/powerpoint/2010/main" val="585244515"/>
      </p:ext>
    </p:extLst>
  </p:cSld>
  <p:clrMapOvr>
    <a:masterClrMapping/>
  </p:clrMapOvr>
</p:sldLayout>
</file>

<file path=ppt/slideLayouts/slideLayout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type="titleOnly" preserve="1">
  <p:cSld name="Title and sideba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DDFB11-DD25-4196-B717-23AC362EB9C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81000"/>
                    </a14:imgEffect>
                    <a14:imgEffect>
                      <a14:brightnessContrast bright="9000" contrast="-12000"/>
                    </a14:imgEffect>
                  </a14:imgLayer>
                </a14:imgProps>
              </a:ext>
            </a:extLst>
          </a:blip>
          <a:srcRect r="68438"/>
          <a:stretch/>
        </p:blipFill>
        <p:spPr>
          <a:xfrm>
            <a:off x="-1" y="0"/>
            <a:ext cx="3848101" cy="6858000"/>
          </a:xfrm>
          <a:prstGeom prst="rect">
            <a:avLst/>
          </a:prstGeom>
        </p:spPr>
      </p:pic>
      <p:sp>
        <p:nvSpPr>
          <p:cNvPr id="8" name="Rectangle 7">
            <a:extLst>
              <a:ext uri="{FF2B5EF4-FFF2-40B4-BE49-F238E27FC236}">
                <a16:creationId xmlns:a16="http://schemas.microsoft.com/office/drawing/2014/main" id="{C10AE095-7245-4C50-87D3-9BB3EC144F81}"/>
              </a:ext>
            </a:extLst>
          </p:cNvPr>
          <p:cNvSpPr/>
          <p:nvPr userDrawn="1"/>
        </p:nvSpPr>
        <p:spPr>
          <a:xfrm rot="16200000">
            <a:off x="1319507" y="1835697"/>
            <a:ext cx="6091086" cy="3953521"/>
          </a:xfrm>
          <a:prstGeom prst="rect">
            <a:avLst/>
          </a:prstGeom>
          <a:gradFill>
            <a:gsLst>
              <a:gs pos="0">
                <a:schemeClr val="bg1">
                  <a:alpha val="0"/>
                </a:schemeClr>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36D1A5AE-239B-4B66-94E9-9EA4BDAFE922}"/>
              </a:ext>
            </a:extLst>
          </p:cNvPr>
          <p:cNvSpPr>
            <a:spLocks noGrp="1"/>
          </p:cNvSpPr>
          <p:nvPr>
            <p:ph type="sldNum" sz="quarter" idx="12"/>
          </p:nvPr>
        </p:nvSpPr>
        <p:spPr/>
        <p:txBody>
          <a:bodyPr/>
          <a:lstStyle>
            <a:lvl1pPr>
              <a:defRPr/>
            </a:lvl1pPr>
          </a:lstStyle>
          <a:p>
            <a:pPr>
              <a:defRPr/>
            </a:pPr>
            <a:fld id="{117FB6B2-9EE1-46D3-A157-5E98C768F724}" type="slidenum">
              <a:rPr lang="en-US"/>
              <a:pPr>
                <a:defRPr/>
              </a:pPr>
              <a:t>‹#›</a:t>
            </a:fld>
            <a:endParaRPr lang="en-US" dirty="0"/>
          </a:p>
        </p:txBody>
      </p:sp>
      <p:grpSp>
        <p:nvGrpSpPr>
          <p:cNvPr id="3" name="Group 2">
            <a:extLst>
              <a:ext uri="{FF2B5EF4-FFF2-40B4-BE49-F238E27FC236}">
                <a16:creationId xmlns:a16="http://schemas.microsoft.com/office/drawing/2014/main" id="{82EE8228-E26B-48B9-8BA7-27C9EACBD820}"/>
              </a:ext>
            </a:extLst>
          </p:cNvPr>
          <p:cNvGrpSpPr/>
          <p:nvPr userDrawn="1"/>
        </p:nvGrpSpPr>
        <p:grpSpPr>
          <a:xfrm>
            <a:off x="0" y="0"/>
            <a:ext cx="12192000" cy="885510"/>
            <a:chOff x="0" y="1"/>
            <a:chExt cx="12192000" cy="885510"/>
          </a:xfrm>
        </p:grpSpPr>
        <p:sp>
          <p:nvSpPr>
            <p:cNvPr id="6" name="Rectangle 5">
              <a:extLst>
                <a:ext uri="{FF2B5EF4-FFF2-40B4-BE49-F238E27FC236}">
                  <a16:creationId xmlns:a16="http://schemas.microsoft.com/office/drawing/2014/main" id="{C9740365-32CA-4F3F-BC75-05D956D245A8}"/>
                </a:ext>
              </a:extLst>
            </p:cNvPr>
            <p:cNvSpPr/>
            <p:nvPr userDrawn="1"/>
          </p:nvSpPr>
          <p:spPr>
            <a:xfrm>
              <a:off x="0" y="1"/>
              <a:ext cx="12192000" cy="826476"/>
            </a:xfrm>
            <a:prstGeom prst="rect">
              <a:avLst/>
            </a:prstGeom>
            <a:solidFill>
              <a:srgbClr val="86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4206770-D80B-4D15-BA6B-622384C23CB4}"/>
                </a:ext>
              </a:extLst>
            </p:cNvPr>
            <p:cNvSpPr/>
            <p:nvPr userDrawn="1"/>
          </p:nvSpPr>
          <p:spPr>
            <a:xfrm>
              <a:off x="0" y="790261"/>
              <a:ext cx="12192000" cy="95250"/>
            </a:xfrm>
            <a:prstGeom prst="rect">
              <a:avLst/>
            </a:prstGeom>
            <a:solidFill>
              <a:srgbClr val="4D1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92400567"/>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C7B2772-9609-4DBC-A9C1-5DA96DD31210}"/>
              </a:ext>
            </a:extLst>
          </p:cNvPr>
          <p:cNvSpPr>
            <a:spLocks noGrp="1"/>
          </p:cNvSpPr>
          <p:nvPr>
            <p:ph type="sldNum" sz="quarter" idx="12"/>
          </p:nvPr>
        </p:nvSpPr>
        <p:spPr/>
        <p:txBody>
          <a:bodyPr/>
          <a:lstStyle>
            <a:lvl1pPr>
              <a:defRPr/>
            </a:lvl1pPr>
          </a:lstStyle>
          <a:p>
            <a:pPr>
              <a:defRPr/>
            </a:pPr>
            <a:fld id="{DBF92CA2-3291-44FA-B3A4-8D0F231FF2C0}" type="slidenum">
              <a:rPr lang="en-US"/>
              <a:pPr>
                <a:defRPr/>
              </a:pPr>
              <a:t>‹#›</a:t>
            </a:fld>
            <a:endParaRPr lang="en-US" dirty="0"/>
          </a:p>
        </p:txBody>
      </p:sp>
    </p:spTree>
    <p:extLst>
      <p:ext uri="{BB962C8B-B14F-4D97-AF65-F5344CB8AC3E}">
        <p14:creationId xmlns:p14="http://schemas.microsoft.com/office/powerpoint/2010/main" val="1664050582"/>
      </p:ext>
    </p:extLst>
  </p:cSld>
  <p:clrMapOvr>
    <a:masterClrMapping/>
  </p:clrMapOvr>
</p:sldLayout>
</file>

<file path=ppt/slideLayouts/slideLayout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240642-8494-4163-ACB6-2DB83FB53F9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81000"/>
                    </a14:imgEffect>
                    <a14:imgEffect>
                      <a14:brightnessContrast bright="9000" contrast="-12000"/>
                    </a14:imgEffect>
                  </a14:imgLayer>
                </a14:imgProps>
              </a:ext>
            </a:extLst>
          </a:blip>
          <a:stretch>
            <a:fillRect/>
          </a:stretch>
        </p:blipFill>
        <p:spPr>
          <a:xfrm>
            <a:off x="-1" y="0"/>
            <a:ext cx="12192001" cy="6858000"/>
          </a:xfrm>
          <a:prstGeom prst="rect">
            <a:avLst/>
          </a:prstGeom>
        </p:spPr>
      </p:pic>
      <p:sp>
        <p:nvSpPr>
          <p:cNvPr id="3" name="Slide Number Placeholder 2">
            <a:extLst>
              <a:ext uri="{FF2B5EF4-FFF2-40B4-BE49-F238E27FC236}">
                <a16:creationId xmlns:a16="http://schemas.microsoft.com/office/drawing/2014/main" id="{0169904A-F87F-4DF0-89F8-9160FB23DE78}"/>
              </a:ext>
            </a:extLst>
          </p:cNvPr>
          <p:cNvSpPr>
            <a:spLocks noGrp="1"/>
          </p:cNvSpPr>
          <p:nvPr>
            <p:ph type="sldNum" sz="quarter" idx="10"/>
          </p:nvPr>
        </p:nvSpPr>
        <p:spPr/>
        <p:txBody>
          <a:bodyPr/>
          <a:lstStyle>
            <a:lvl1pPr>
              <a:defRPr>
                <a:solidFill>
                  <a:schemeClr val="tx1"/>
                </a:solidFill>
              </a:defRPr>
            </a:lvl1pPr>
          </a:lstStyle>
          <a:p>
            <a:pPr>
              <a:defRPr/>
            </a:pPr>
            <a:fld id="{D7F79F32-67F9-4AB2-93C6-A84A56FBFCFF}" type="slidenum">
              <a:rPr lang="en-US" smtClean="0"/>
              <a:pPr>
                <a:defRPr/>
              </a:pPr>
              <a:t>‹#›</a:t>
            </a:fld>
            <a:endParaRPr lang="en-US" dirty="0"/>
          </a:p>
        </p:txBody>
      </p:sp>
      <p:pic>
        <p:nvPicPr>
          <p:cNvPr id="4" name="Picture 3">
            <a:extLst>
              <a:ext uri="{FF2B5EF4-FFF2-40B4-BE49-F238E27FC236}">
                <a16:creationId xmlns:a16="http://schemas.microsoft.com/office/drawing/2014/main" id="{F1D72174-E572-45A7-AE4B-0712E67A71CC}"/>
              </a:ext>
            </a:extLst>
          </p:cNvPr>
          <p:cNvPicPr>
            <a:picLocks noChangeAspect="1"/>
          </p:cNvPicPr>
          <p:nvPr userDrawn="1"/>
        </p:nvPicPr>
        <p:blipFill rotWithShape="1">
          <a:blip r:embed="rId4"/>
          <a:srcRect t="12245" b="21700"/>
          <a:stretch/>
        </p:blipFill>
        <p:spPr>
          <a:xfrm>
            <a:off x="0" y="0"/>
            <a:ext cx="12192000" cy="3905250"/>
          </a:xfrm>
          <a:prstGeom prst="rect">
            <a:avLst/>
          </a:prstGeom>
        </p:spPr>
      </p:pic>
      <p:sp>
        <p:nvSpPr>
          <p:cNvPr id="5" name="Rectangle 4">
            <a:extLst>
              <a:ext uri="{FF2B5EF4-FFF2-40B4-BE49-F238E27FC236}">
                <a16:creationId xmlns:a16="http://schemas.microsoft.com/office/drawing/2014/main" id="{B3B181FC-F4EF-416C-B0B6-E600638B39BB}"/>
              </a:ext>
            </a:extLst>
          </p:cNvPr>
          <p:cNvSpPr/>
          <p:nvPr userDrawn="1"/>
        </p:nvSpPr>
        <p:spPr>
          <a:xfrm>
            <a:off x="0" y="3752850"/>
            <a:ext cx="12192000" cy="1434193"/>
          </a:xfrm>
          <a:prstGeom prst="rect">
            <a:avLst/>
          </a:prstGeom>
          <a:solidFill>
            <a:srgbClr val="86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8306FAB-5829-486F-A396-41A0E73B5CC0}"/>
              </a:ext>
            </a:extLst>
          </p:cNvPr>
          <p:cNvSpPr/>
          <p:nvPr userDrawn="1"/>
        </p:nvSpPr>
        <p:spPr>
          <a:xfrm>
            <a:off x="0" y="5176157"/>
            <a:ext cx="12192000" cy="95250"/>
          </a:xfrm>
          <a:prstGeom prst="rect">
            <a:avLst/>
          </a:prstGeom>
          <a:solidFill>
            <a:srgbClr val="4D1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2854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690C06-7987-4EF5-92B0-A720133CDEF6}"/>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81000"/>
                    </a14:imgEffect>
                    <a14:imgEffect>
                      <a14:brightnessContrast bright="9000" contrast="-12000"/>
                    </a14:imgEffect>
                  </a14:imgLayer>
                </a14:imgProps>
              </a:ext>
            </a:extLst>
          </a:blip>
          <a:stretch>
            <a:fillRect/>
          </a:stretch>
        </p:blipFill>
        <p:spPr>
          <a:xfrm>
            <a:off x="-1" y="0"/>
            <a:ext cx="12192001" cy="6858000"/>
          </a:xfrm>
          <a:prstGeom prst="rect">
            <a:avLst/>
          </a:prstGeom>
        </p:spPr>
      </p:pic>
      <p:sp>
        <p:nvSpPr>
          <p:cNvPr id="14" name="Rectangle 13">
            <a:extLst>
              <a:ext uri="{FF2B5EF4-FFF2-40B4-BE49-F238E27FC236}">
                <a16:creationId xmlns:a16="http://schemas.microsoft.com/office/drawing/2014/main" id="{86AA1068-FA44-462C-A7CD-4C071CE91EE3}"/>
              </a:ext>
            </a:extLst>
          </p:cNvPr>
          <p:cNvSpPr/>
          <p:nvPr userDrawn="1"/>
        </p:nvSpPr>
        <p:spPr>
          <a:xfrm>
            <a:off x="0" y="1"/>
            <a:ext cx="12192000" cy="932808"/>
          </a:xfrm>
          <a:prstGeom prst="rect">
            <a:avLst/>
          </a:prstGeom>
          <a:solidFill>
            <a:srgbClr val="86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B0E9EC2-8D0F-4B9D-93B7-E8264AB21826}"/>
              </a:ext>
            </a:extLst>
          </p:cNvPr>
          <p:cNvSpPr/>
          <p:nvPr userDrawn="1"/>
        </p:nvSpPr>
        <p:spPr>
          <a:xfrm>
            <a:off x="0" y="932809"/>
            <a:ext cx="12192000" cy="95250"/>
          </a:xfrm>
          <a:prstGeom prst="rect">
            <a:avLst/>
          </a:prstGeom>
          <a:solidFill>
            <a:srgbClr val="4D1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Title Placeholder 1">
            <a:extLst>
              <a:ext uri="{FF2B5EF4-FFF2-40B4-BE49-F238E27FC236}">
                <a16:creationId xmlns:a16="http://schemas.microsoft.com/office/drawing/2014/main" id="{6D0E0D86-4CC1-411C-B9A2-215D4AB2D700}"/>
              </a:ext>
            </a:extLst>
          </p:cNvPr>
          <p:cNvSpPr>
            <a:spLocks noGrp="1"/>
          </p:cNvSpPr>
          <p:nvPr>
            <p:ph type="title"/>
          </p:nvPr>
        </p:nvSpPr>
        <p:spPr bwMode="auto">
          <a:xfrm>
            <a:off x="362609" y="259122"/>
            <a:ext cx="1146678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 name="Rectangle 1">
            <a:extLst>
              <a:ext uri="{FF2B5EF4-FFF2-40B4-BE49-F238E27FC236}">
                <a16:creationId xmlns:a16="http://schemas.microsoft.com/office/drawing/2014/main" id="{85EF67E9-F987-4F66-8305-B984A6A964C6}"/>
              </a:ext>
            </a:extLst>
          </p:cNvPr>
          <p:cNvSpPr/>
          <p:nvPr userDrawn="1"/>
        </p:nvSpPr>
        <p:spPr>
          <a:xfrm>
            <a:off x="0" y="1166647"/>
            <a:ext cx="12192000" cy="5691353"/>
          </a:xfrm>
          <a:prstGeom prst="rect">
            <a:avLst/>
          </a:prstGeom>
          <a:gradFill>
            <a:gsLst>
              <a:gs pos="0">
                <a:schemeClr val="bg1">
                  <a:alpha val="15000"/>
                </a:schemeClr>
              </a:gs>
              <a:gs pos="15000">
                <a:schemeClr val="bg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Text Placeholder 2">
            <a:extLst>
              <a:ext uri="{FF2B5EF4-FFF2-40B4-BE49-F238E27FC236}">
                <a16:creationId xmlns:a16="http://schemas.microsoft.com/office/drawing/2014/main" id="{EE016340-15F5-48EE-9CDE-A72D39A5DEDA}"/>
              </a:ext>
            </a:extLst>
          </p:cNvPr>
          <p:cNvSpPr>
            <a:spLocks noGrp="1"/>
          </p:cNvSpPr>
          <p:nvPr>
            <p:ph type="body" idx="1"/>
          </p:nvPr>
        </p:nvSpPr>
        <p:spPr bwMode="auto">
          <a:xfrm>
            <a:off x="838200" y="15970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a:extLst>
              <a:ext uri="{FF2B5EF4-FFF2-40B4-BE49-F238E27FC236}">
                <a16:creationId xmlns:a16="http://schemas.microsoft.com/office/drawing/2014/main" id="{7A6BA42A-AB80-43FE-8F59-5855D48052E8}"/>
              </a:ext>
            </a:extLst>
          </p:cNvPr>
          <p:cNvSpPr>
            <a:spLocks noGrp="1"/>
          </p:cNvSpPr>
          <p:nvPr>
            <p:ph type="sldNum" sz="quarter" idx="4"/>
          </p:nvPr>
        </p:nvSpPr>
        <p:spPr>
          <a:xfrm>
            <a:off x="9296400" y="639762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defRPr>
            </a:lvl1pPr>
          </a:lstStyle>
          <a:p>
            <a:pPr>
              <a:defRPr/>
            </a:pPr>
            <a:fld id="{D7F79F32-67F9-4AB2-93C6-A84A56FBFCF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4" r:id="rId2"/>
    <p:sldLayoutId id="2147483711" r:id="rId3"/>
    <p:sldLayoutId id="2147483705" r:id="rId4"/>
    <p:sldLayoutId id="2147483710" r:id="rId5"/>
  </p:sldLayoutIdLst>
  <p:hf hdr="0" ftr="0" dt="0"/>
  <p:txStyles>
    <p:titleStyle>
      <a:lvl1pPr algn="ctr" rtl="0" eaLnBrk="0" fontAlgn="base" hangingPunct="0">
        <a:lnSpc>
          <a:spcPct val="90000"/>
        </a:lnSpc>
        <a:spcBef>
          <a:spcPct val="0"/>
        </a:spcBef>
        <a:spcAft>
          <a:spcPct val="0"/>
        </a:spcAft>
        <a:defRPr sz="24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85750" indent="-285750" algn="l" rtl="0" eaLnBrk="0" fontAlgn="base" hangingPunct="0">
        <a:lnSpc>
          <a:spcPct val="100000"/>
        </a:lnSpc>
        <a:spcBef>
          <a:spcPts val="0"/>
        </a:spcBef>
        <a:spcAft>
          <a:spcPts val="2400"/>
        </a:spcAft>
        <a:buClr>
          <a:srgbClr val="C26508"/>
        </a:buClr>
        <a:buFont typeface="Arial" panose="020B0604020202020204" pitchFamily="34" charset="0"/>
        <a:buChar char="●"/>
        <a:defRPr sz="2000" kern="1200">
          <a:solidFill>
            <a:schemeClr val="tx1"/>
          </a:solidFill>
          <a:latin typeface="+mn-lt"/>
          <a:ea typeface="+mn-ea"/>
          <a:cs typeface="+mn-cs"/>
        </a:defRPr>
      </a:lvl1pPr>
      <a:lvl2pPr marL="571500" indent="-285750" algn="l" rtl="0" eaLnBrk="0" fontAlgn="base" hangingPunct="0">
        <a:lnSpc>
          <a:spcPct val="100000"/>
        </a:lnSpc>
        <a:spcBef>
          <a:spcPts val="0"/>
        </a:spcBef>
        <a:spcAft>
          <a:spcPts val="2400"/>
        </a:spcAft>
        <a:buFont typeface="Arial" panose="020B0604020202020204" pitchFamily="34" charset="0"/>
        <a:buChar char="–"/>
        <a:defRPr sz="2000" kern="1200">
          <a:solidFill>
            <a:schemeClr val="tx1"/>
          </a:solidFill>
          <a:latin typeface="+mn-lt"/>
          <a:ea typeface="+mn-ea"/>
          <a:cs typeface="+mn-cs"/>
        </a:defRPr>
      </a:lvl2pPr>
      <a:lvl3pPr marL="857250" indent="-285750" algn="l" rtl="0" eaLnBrk="0" fontAlgn="base" hangingPunct="0">
        <a:lnSpc>
          <a:spcPct val="100000"/>
        </a:lnSpc>
        <a:spcBef>
          <a:spcPts val="0"/>
        </a:spcBef>
        <a:spcAft>
          <a:spcPts val="2400"/>
        </a:spcAft>
        <a:buFont typeface="Arial" panose="020B0604020202020204" pitchFamily="34" charset="0"/>
        <a:buChar char="–"/>
        <a:tabLst/>
        <a:defRPr sz="2000" kern="1200">
          <a:solidFill>
            <a:schemeClr val="tx1"/>
          </a:solidFill>
          <a:latin typeface="+mn-lt"/>
          <a:ea typeface="+mn-ea"/>
          <a:cs typeface="+mn-cs"/>
        </a:defRPr>
      </a:lvl3pPr>
      <a:lvl4pPr marL="1143000" indent="-285750" algn="l" rtl="0" eaLnBrk="0" fontAlgn="base" hangingPunct="0">
        <a:lnSpc>
          <a:spcPct val="100000"/>
        </a:lnSpc>
        <a:spcBef>
          <a:spcPts val="0"/>
        </a:spcBef>
        <a:spcAft>
          <a:spcPts val="2400"/>
        </a:spcAft>
        <a:buFont typeface="Arial" panose="020B0604020202020204" pitchFamily="34" charset="0"/>
        <a:buChar char="–"/>
        <a:defRPr sz="2000" kern="1200">
          <a:solidFill>
            <a:schemeClr val="tx1"/>
          </a:solidFill>
          <a:latin typeface="+mn-lt"/>
          <a:ea typeface="+mn-ea"/>
          <a:cs typeface="+mn-cs"/>
        </a:defRPr>
      </a:lvl4pPr>
      <a:lvl5pPr marL="1485900" indent="-342900" algn="l" rtl="0" eaLnBrk="0" fontAlgn="base" hangingPunct="0">
        <a:lnSpc>
          <a:spcPct val="100000"/>
        </a:lnSpc>
        <a:spcBef>
          <a:spcPts val="0"/>
        </a:spcBef>
        <a:spcAft>
          <a:spcPts val="2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notesSlide" Target="../notesSlides/notesSlide1.xml" Id="rId3" /><Relationship Type="http://schemas.openxmlformats.org/officeDocument/2006/relationships/slideLayout" Target="../slideLayouts/slideLayout5.xml" Id="rId2"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999243-5D0A-420C-9CDD-5A0093852C01}"/>
              </a:ext>
            </a:extLst>
          </p:cNvPr>
          <p:cNvSpPr/>
          <p:nvPr/>
        </p:nvSpPr>
        <p:spPr>
          <a:xfrm>
            <a:off x="692150" y="4084861"/>
            <a:ext cx="10807701" cy="738664"/>
          </a:xfrm>
          <a:prstGeom prst="rect">
            <a:avLst/>
          </a:prstGeom>
        </p:spPr>
        <p:txBody>
          <a:bodyPr wrap="square" lIns="0" tIns="0" rIns="0" bIns="0" anchor="ctr">
            <a:spAutoFit/>
          </a:bodyPr>
          <a:lstStyle/>
          <a:p>
            <a:pPr algn="ctr" eaLnBrk="1" hangingPunct="1">
              <a:spcBef>
                <a:spcPts val="0"/>
              </a:spcBef>
              <a:spcAft>
                <a:spcPts val="0"/>
              </a:spcAft>
              <a:buFontTx/>
              <a:buNone/>
            </a:pPr>
            <a:r>
              <a:rPr lang="en-US" altLang="en-US" sz="2800" b="1" i="1" kern="0" dirty="0">
                <a:solidFill>
                  <a:schemeClr val="bg1"/>
                </a:solidFill>
                <a:latin typeface="+mj-lt"/>
              </a:rPr>
              <a:t>Oiled Saddles and Greased Guns</a:t>
            </a:r>
            <a:r>
              <a:rPr lang="en-US" altLang="en-US" sz="2800" b="1" kern="0" dirty="0">
                <a:solidFill>
                  <a:schemeClr val="bg1"/>
                </a:solidFill>
                <a:latin typeface="+mj-lt"/>
              </a:rPr>
              <a:t>: </a:t>
            </a:r>
          </a:p>
          <a:p>
            <a:pPr algn="ctr" eaLnBrk="1" hangingPunct="1">
              <a:spcBef>
                <a:spcPts val="0"/>
              </a:spcBef>
              <a:spcAft>
                <a:spcPts val="0"/>
              </a:spcAft>
              <a:buFontTx/>
              <a:buNone/>
            </a:pPr>
            <a:r>
              <a:rPr lang="en-US" altLang="en-US" sz="2000" b="1" kern="0" dirty="0">
                <a:solidFill>
                  <a:schemeClr val="bg1"/>
                </a:solidFill>
                <a:latin typeface="+mj-lt"/>
              </a:rPr>
              <a:t>Damages Experts Battle Over EcoFactor and Recent Case Law</a:t>
            </a:r>
          </a:p>
        </p:txBody>
      </p:sp>
    </p:spTree>
  </p:cSld>
  <p:clrMapOvr>
    <a:masterClrMapping/>
  </p:clrMapOvr>
  <mc:AlternateContent xmlns:mc="http://schemas.openxmlformats.org/markup-compatibility/2006" xmlns:p14="http://schemas.microsoft.com/office/powerpoint/2010/main">
    <mc:Choice Requires="p14">
      <p:transition p14:dur="250" advTm="848">
        <p:fade/>
      </p:transition>
    </mc:Choice>
    <mc:Fallback>
      <p:transition advTm="848">
        <p:fade/>
      </p:transition>
    </mc:Fallback>
  </mc:AlternateContent>
</p:sld>
</file>

<file path=ppt/slides/slide1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3B239-71A3-DEF4-0081-97D61D20908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64078A8-81A1-ADB4-68E0-2E08F5B20610}"/>
              </a:ext>
            </a:extLst>
          </p:cNvPr>
          <p:cNvSpPr/>
          <p:nvPr/>
        </p:nvSpPr>
        <p:spPr>
          <a:xfrm>
            <a:off x="685800" y="2205338"/>
            <a:ext cx="10820400" cy="646331"/>
          </a:xfrm>
          <a:prstGeom prst="rect">
            <a:avLst/>
          </a:prstGeom>
        </p:spPr>
        <p:txBody>
          <a:bodyPr wrap="square" lIns="0" tIns="0" rIns="0" bIns="0">
            <a:spAutoFit/>
          </a:bodyPr>
          <a:lstStyle/>
          <a:p>
            <a:pPr algn="ctr" eaLnBrk="1">
              <a:spcAft>
                <a:spcPts val="900"/>
              </a:spcAft>
            </a:pPr>
            <a:r>
              <a:rPr lang="en-US" sz="2200" b="1" kern="0" dirty="0">
                <a:latin typeface="+mj-lt"/>
              </a:rPr>
              <a:t>Majority Opinion </a:t>
            </a:r>
            <a:br>
              <a:rPr lang="en-US" sz="2200" b="1" kern="0" dirty="0">
                <a:latin typeface="+mj-lt"/>
              </a:rPr>
            </a:br>
            <a:r>
              <a:rPr lang="en-US" sz="2000" kern="0" dirty="0">
                <a:latin typeface="+mj-lt"/>
              </a:rPr>
              <a:t>(PROST, Reyna)</a:t>
            </a:r>
            <a:endParaRPr lang="en-US" sz="2200" kern="0" dirty="0">
              <a:latin typeface="+mj-lt"/>
            </a:endParaRPr>
          </a:p>
        </p:txBody>
      </p:sp>
      <p:sp>
        <p:nvSpPr>
          <p:cNvPr id="4" name="Title 12">
            <a:extLst>
              <a:ext uri="{FF2B5EF4-FFF2-40B4-BE49-F238E27FC236}">
                <a16:creationId xmlns:a16="http://schemas.microsoft.com/office/drawing/2014/main" id="{042B34A2-9310-68B9-1CDE-DC26BA4422AE}"/>
              </a:ext>
            </a:extLst>
          </p:cNvPr>
          <p:cNvSpPr>
            <a:spLocks noGrp="1"/>
          </p:cNvSpPr>
          <p:nvPr>
            <p:ph type="title"/>
          </p:nvPr>
        </p:nvSpPr>
        <p:spPr>
          <a:xfrm>
            <a:off x="362609" y="259122"/>
            <a:ext cx="11466782" cy="549275"/>
          </a:xfrm>
        </p:spPr>
        <p:txBody>
          <a:bodyPr>
            <a:normAutofit/>
          </a:bodyPr>
          <a:lstStyle/>
          <a:p>
            <a:r>
              <a:rPr lang="en-US" i="1" dirty="0"/>
              <a:t>Altria v. Reynolds Vapor Co. </a:t>
            </a:r>
            <a:r>
              <a:rPr lang="en-US" dirty="0"/>
              <a:t>(Fed. Cir. 2024)</a:t>
            </a:r>
          </a:p>
        </p:txBody>
      </p:sp>
      <p:sp>
        <p:nvSpPr>
          <p:cNvPr id="7" name="TextBox 6">
            <a:extLst>
              <a:ext uri="{FF2B5EF4-FFF2-40B4-BE49-F238E27FC236}">
                <a16:creationId xmlns:a16="http://schemas.microsoft.com/office/drawing/2014/main" id="{34AB76BE-1EA5-3262-1F19-033B6B828B88}"/>
              </a:ext>
            </a:extLst>
          </p:cNvPr>
          <p:cNvSpPr txBox="1"/>
          <p:nvPr/>
        </p:nvSpPr>
        <p:spPr>
          <a:xfrm>
            <a:off x="1376829" y="3461661"/>
            <a:ext cx="9438342" cy="3323987"/>
          </a:xfrm>
          <a:prstGeom prst="rect">
            <a:avLst/>
          </a:prstGeom>
          <a:noFill/>
        </p:spPr>
        <p:txBody>
          <a:bodyPr wrap="square" lIns="0" tIns="0" rIns="0" bIns="0">
            <a:spAutoFit/>
          </a:bodyPr>
          <a:lstStyle/>
          <a:p>
            <a:pPr eaLnBrk="1"/>
            <a:r>
              <a:rPr lang="en-US" kern="0" dirty="0">
                <a:latin typeface="+mj-lt"/>
              </a:rPr>
              <a:t>Altria offered several theories supporting the proposition that a comparable license used a 5.25% royalty rate, and it suffices for our purposes to identify one supported by the evidence. Altria sought to use a comparable license to prove its damages. One was a license between two companies, </a:t>
            </a:r>
            <a:r>
              <a:rPr lang="en-US" kern="0" dirty="0" err="1">
                <a:latin typeface="+mj-lt"/>
              </a:rPr>
              <a:t>Fontem</a:t>
            </a:r>
            <a:r>
              <a:rPr lang="en-US" kern="0" dirty="0">
                <a:latin typeface="+mj-lt"/>
              </a:rPr>
              <a:t> and Nu Mark. One part of this license is a lump-sum payment from Nu Mark to </a:t>
            </a:r>
            <a:r>
              <a:rPr lang="en-US" kern="0" dirty="0" err="1">
                <a:latin typeface="+mj-lt"/>
              </a:rPr>
              <a:t>Fontem</a:t>
            </a:r>
            <a:r>
              <a:rPr lang="en-US" kern="0" dirty="0">
                <a:latin typeface="+mj-lt"/>
              </a:rPr>
              <a:t> of $43 million granting Nu Mark the right to practice </a:t>
            </a:r>
            <a:r>
              <a:rPr lang="en-US" kern="0" dirty="0" err="1">
                <a:latin typeface="+mj-lt"/>
              </a:rPr>
              <a:t>Fontem's</a:t>
            </a:r>
            <a:r>
              <a:rPr lang="en-US" kern="0" dirty="0">
                <a:latin typeface="+mj-lt"/>
              </a:rPr>
              <a:t> patents in the United States until at least 2030. To calculate the effective per-unit royalty rate from this lump-sum payment, Altria's damages expert relied on a projection made by Nu Mark. This projection applied a 5.25% royalty to sales from 2017 to 2023 and resulted in $44 million of estimated royalties. J.A. 28365–66. Thus, </a:t>
            </a:r>
            <a:r>
              <a:rPr lang="en-US" kern="0" dirty="0">
                <a:highlight>
                  <a:srgbClr val="FFFF00"/>
                </a:highlight>
                <a:latin typeface="+mj-lt"/>
              </a:rPr>
              <a:t>Altria's expert, noting the similarity between the $43 million lump-sum payment and the $44 million in projected sales, concluded that the $43 million lump-sum payment in the </a:t>
            </a:r>
            <a:r>
              <a:rPr lang="en-US" kern="0" dirty="0" err="1">
                <a:highlight>
                  <a:srgbClr val="FFFF00"/>
                </a:highlight>
                <a:latin typeface="+mj-lt"/>
              </a:rPr>
              <a:t>Fontem</a:t>
            </a:r>
            <a:r>
              <a:rPr lang="en-US" kern="0" dirty="0">
                <a:highlight>
                  <a:srgbClr val="FFFF00"/>
                </a:highlight>
                <a:latin typeface="+mj-lt"/>
              </a:rPr>
              <a:t>-Nu Mark license was calculated using a 5.25% per-unit royalty rate.</a:t>
            </a:r>
          </a:p>
        </p:txBody>
      </p:sp>
      <p:cxnSp>
        <p:nvCxnSpPr>
          <p:cNvPr id="5" name="Straight Connector 4">
            <a:extLst>
              <a:ext uri="{FF2B5EF4-FFF2-40B4-BE49-F238E27FC236}">
                <a16:creationId xmlns:a16="http://schemas.microsoft.com/office/drawing/2014/main" id="{280D662C-EE31-BDAB-BF6B-3DB78B87D09B}"/>
              </a:ext>
            </a:extLst>
          </p:cNvPr>
          <p:cNvCxnSpPr>
            <a:cxnSpLocks/>
          </p:cNvCxnSpPr>
          <p:nvPr/>
        </p:nvCxnSpPr>
        <p:spPr>
          <a:xfrm>
            <a:off x="956545" y="3014161"/>
            <a:ext cx="10278911" cy="0"/>
          </a:xfrm>
          <a:prstGeom prst="line">
            <a:avLst/>
          </a:prstGeom>
          <a:ln w="28575">
            <a:solidFill>
              <a:srgbClr val="CB6A09"/>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E0AE9F23-0FC9-B03C-ED7B-13CAB77DD14E}"/>
              </a:ext>
            </a:extLst>
          </p:cNvPr>
          <p:cNvSpPr>
            <a:spLocks noGrp="1"/>
          </p:cNvSpPr>
          <p:nvPr>
            <p:ph type="sldNum" sz="quarter" idx="12"/>
          </p:nvPr>
        </p:nvSpPr>
        <p:spPr/>
        <p:txBody>
          <a:bodyPr/>
          <a:lstStyle/>
          <a:p>
            <a:pPr>
              <a:defRPr/>
            </a:pPr>
            <a:fld id="{117FB6B2-9EE1-46D3-A157-5E98C768F724}" type="slidenum">
              <a:rPr lang="en-US" smtClean="0"/>
              <a:pPr>
                <a:defRPr/>
              </a:pPr>
              <a:t>10</a:t>
            </a:fld>
            <a:endParaRPr lang="en-US" dirty="0"/>
          </a:p>
        </p:txBody>
      </p:sp>
      <p:sp>
        <p:nvSpPr>
          <p:cNvPr id="2" name="TextBox 1">
            <a:extLst>
              <a:ext uri="{FF2B5EF4-FFF2-40B4-BE49-F238E27FC236}">
                <a16:creationId xmlns:a16="http://schemas.microsoft.com/office/drawing/2014/main" id="{388FB141-5B48-06C0-CF15-8D573F8D3706}"/>
              </a:ext>
            </a:extLst>
          </p:cNvPr>
          <p:cNvSpPr txBox="1"/>
          <p:nvPr/>
        </p:nvSpPr>
        <p:spPr>
          <a:xfrm>
            <a:off x="4025585" y="3030774"/>
            <a:ext cx="3907367" cy="430887"/>
          </a:xfrm>
          <a:prstGeom prst="rect">
            <a:avLst/>
          </a:prstGeom>
          <a:noFill/>
        </p:spPr>
        <p:txBody>
          <a:bodyPr wrap="square" rtlCol="0">
            <a:spAutoFit/>
          </a:bodyPr>
          <a:lstStyle/>
          <a:p>
            <a:pPr algn="ctr"/>
            <a:r>
              <a:rPr lang="en-US" sz="2100" b="1" i="1" dirty="0">
                <a:solidFill>
                  <a:srgbClr val="861315"/>
                </a:solidFill>
                <a:latin typeface="+mj-lt"/>
              </a:rPr>
              <a:t>Lump Sum Conversion</a:t>
            </a:r>
          </a:p>
        </p:txBody>
      </p:sp>
    </p:spTree>
    <p:extLst>
      <p:ext uri="{BB962C8B-B14F-4D97-AF65-F5344CB8AC3E}">
        <p14:creationId xmlns:p14="http://schemas.microsoft.com/office/powerpoint/2010/main" val="394109523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9E3B4-E8D2-FBC0-9ECD-E963724F15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306F2D1-AD16-0869-7AFA-A8E7E6A8D02F}"/>
              </a:ext>
            </a:extLst>
          </p:cNvPr>
          <p:cNvSpPr/>
          <p:nvPr/>
        </p:nvSpPr>
        <p:spPr>
          <a:xfrm>
            <a:off x="685800" y="2205338"/>
            <a:ext cx="10820400" cy="646331"/>
          </a:xfrm>
          <a:prstGeom prst="rect">
            <a:avLst/>
          </a:prstGeom>
        </p:spPr>
        <p:txBody>
          <a:bodyPr wrap="square" lIns="0" tIns="0" rIns="0" bIns="0">
            <a:spAutoFit/>
          </a:bodyPr>
          <a:lstStyle/>
          <a:p>
            <a:pPr algn="ctr" eaLnBrk="1">
              <a:spcAft>
                <a:spcPts val="900"/>
              </a:spcAft>
            </a:pPr>
            <a:r>
              <a:rPr lang="en-US" sz="2200" b="1" kern="0" dirty="0">
                <a:latin typeface="+mj-lt"/>
              </a:rPr>
              <a:t>Majority Opinion </a:t>
            </a:r>
            <a:br>
              <a:rPr lang="en-US" sz="2200" b="1" kern="0" dirty="0">
                <a:latin typeface="+mj-lt"/>
              </a:rPr>
            </a:br>
            <a:r>
              <a:rPr lang="en-US" sz="2000" kern="0" dirty="0">
                <a:latin typeface="+mj-lt"/>
              </a:rPr>
              <a:t>(PROST, Reyna)</a:t>
            </a:r>
            <a:endParaRPr lang="en-US" sz="2200" kern="0" dirty="0">
              <a:latin typeface="+mj-lt"/>
            </a:endParaRPr>
          </a:p>
        </p:txBody>
      </p:sp>
      <p:sp>
        <p:nvSpPr>
          <p:cNvPr id="4" name="Title 12">
            <a:extLst>
              <a:ext uri="{FF2B5EF4-FFF2-40B4-BE49-F238E27FC236}">
                <a16:creationId xmlns:a16="http://schemas.microsoft.com/office/drawing/2014/main" id="{2821106D-7BF3-BCD6-EC00-0C4D2E13CAC1}"/>
              </a:ext>
            </a:extLst>
          </p:cNvPr>
          <p:cNvSpPr>
            <a:spLocks noGrp="1"/>
          </p:cNvSpPr>
          <p:nvPr>
            <p:ph type="title"/>
          </p:nvPr>
        </p:nvSpPr>
        <p:spPr>
          <a:xfrm>
            <a:off x="362609" y="259122"/>
            <a:ext cx="11466782" cy="549275"/>
          </a:xfrm>
        </p:spPr>
        <p:txBody>
          <a:bodyPr>
            <a:normAutofit/>
          </a:bodyPr>
          <a:lstStyle/>
          <a:p>
            <a:r>
              <a:rPr lang="en-US" i="1" dirty="0"/>
              <a:t>Altria v. Reynolds Vapor Co. </a:t>
            </a:r>
            <a:r>
              <a:rPr lang="en-US" dirty="0"/>
              <a:t>(Fed. Cir. 2024)</a:t>
            </a:r>
          </a:p>
        </p:txBody>
      </p:sp>
      <p:sp>
        <p:nvSpPr>
          <p:cNvPr id="7" name="TextBox 6">
            <a:extLst>
              <a:ext uri="{FF2B5EF4-FFF2-40B4-BE49-F238E27FC236}">
                <a16:creationId xmlns:a16="http://schemas.microsoft.com/office/drawing/2014/main" id="{268730A7-2EBB-7542-E58A-2A9E2E0BA199}"/>
              </a:ext>
            </a:extLst>
          </p:cNvPr>
          <p:cNvSpPr txBox="1"/>
          <p:nvPr/>
        </p:nvSpPr>
        <p:spPr>
          <a:xfrm>
            <a:off x="1376829" y="3461661"/>
            <a:ext cx="9438342" cy="3200876"/>
          </a:xfrm>
          <a:prstGeom prst="rect">
            <a:avLst/>
          </a:prstGeom>
          <a:noFill/>
        </p:spPr>
        <p:txBody>
          <a:bodyPr wrap="square" lIns="0" tIns="0" rIns="0" bIns="0">
            <a:spAutoFit/>
          </a:bodyPr>
          <a:lstStyle/>
          <a:p>
            <a:pPr eaLnBrk="1"/>
            <a:r>
              <a:rPr lang="en-US" sz="1600" kern="0" dirty="0">
                <a:latin typeface="+mj-lt"/>
              </a:rPr>
              <a:t>Altria's technical expert began by looking at the licensed technology in the </a:t>
            </a:r>
            <a:r>
              <a:rPr lang="en-US" sz="1600" kern="0" dirty="0" err="1">
                <a:latin typeface="+mj-lt"/>
              </a:rPr>
              <a:t>Fontem</a:t>
            </a:r>
            <a:r>
              <a:rPr lang="en-US" sz="1600" kern="0" dirty="0">
                <a:latin typeface="+mj-lt"/>
              </a:rPr>
              <a:t>-Nu Mark license and separating it into thirteen groups of patents. J.A. 28185. The technical expert gave four groups of these patents zero value because they reflected abandoned patent applications. J.A. 28185. He gave three other groups only nominal value because they were directed to small components of an e-cigarette device. J.A. 28185–86. He also gave a family of design patents nominal value as trivial to design around. J.A. 28186. For the remaining five patent families, </a:t>
            </a:r>
            <a:r>
              <a:rPr lang="en-US" sz="1600" kern="0" dirty="0">
                <a:highlight>
                  <a:srgbClr val="FFFF00"/>
                </a:highlight>
                <a:latin typeface="+mj-lt"/>
              </a:rPr>
              <a:t>Altria's technical expert examined the importance of the patents to the e-cigarette device licensed in the </a:t>
            </a:r>
            <a:r>
              <a:rPr lang="en-US" sz="1600" kern="0" dirty="0" err="1">
                <a:highlight>
                  <a:srgbClr val="FFFF00"/>
                </a:highlight>
                <a:latin typeface="+mj-lt"/>
              </a:rPr>
              <a:t>Fontem</a:t>
            </a:r>
            <a:r>
              <a:rPr lang="en-US" sz="1600" kern="0" dirty="0">
                <a:highlight>
                  <a:srgbClr val="FFFF00"/>
                </a:highlight>
                <a:latin typeface="+mj-lt"/>
              </a:rPr>
              <a:t>-Nu Mark license and concluded that, because the five patent families covered the key features of an e-cigarette device, selling an e-cigarette device would necessarily require practicing </a:t>
            </a:r>
            <a:r>
              <a:rPr lang="en-US" sz="1600" kern="0" dirty="0" err="1">
                <a:highlight>
                  <a:srgbClr val="FFFF00"/>
                </a:highlight>
                <a:latin typeface="+mj-lt"/>
              </a:rPr>
              <a:t>Fontem's</a:t>
            </a:r>
            <a:r>
              <a:rPr lang="en-US" sz="1600" kern="0" dirty="0">
                <a:highlight>
                  <a:srgbClr val="FFFF00"/>
                </a:highlight>
                <a:latin typeface="+mj-lt"/>
              </a:rPr>
              <a:t> patents</a:t>
            </a:r>
            <a:r>
              <a:rPr lang="en-US" sz="1600" kern="0" dirty="0">
                <a:latin typeface="+mj-lt"/>
              </a:rPr>
              <a:t>. J.A. 28188–92. Altria's technical expert also testified that Altria's patents covered the key features of a pod vapor device and thus that selling a pod vapor device would necessarily require practicing Altria's patents. J.A. 28192. </a:t>
            </a:r>
            <a:r>
              <a:rPr lang="en-US" sz="1600" kern="0" dirty="0">
                <a:highlight>
                  <a:srgbClr val="FFFF00"/>
                </a:highlight>
                <a:latin typeface="+mj-lt"/>
              </a:rPr>
              <a:t>Thus, Altria's technical expert concluded that the importance of the licensed patents to the </a:t>
            </a:r>
            <a:r>
              <a:rPr lang="en-US" sz="1600" kern="0" dirty="0" err="1">
                <a:highlight>
                  <a:srgbClr val="FFFF00"/>
                </a:highlight>
                <a:latin typeface="+mj-lt"/>
              </a:rPr>
              <a:t>Fontem</a:t>
            </a:r>
            <a:r>
              <a:rPr lang="en-US" sz="1600" kern="0" dirty="0">
                <a:highlight>
                  <a:srgbClr val="FFFF00"/>
                </a:highlight>
                <a:latin typeface="+mj-lt"/>
              </a:rPr>
              <a:t>-Nu Mark license were similar to the importance of Altria's patents to the hypothetical negotiation.</a:t>
            </a:r>
          </a:p>
        </p:txBody>
      </p:sp>
      <p:cxnSp>
        <p:nvCxnSpPr>
          <p:cNvPr id="5" name="Straight Connector 4">
            <a:extLst>
              <a:ext uri="{FF2B5EF4-FFF2-40B4-BE49-F238E27FC236}">
                <a16:creationId xmlns:a16="http://schemas.microsoft.com/office/drawing/2014/main" id="{E2AA868C-9795-3599-79CF-BAC685D0BA12}"/>
              </a:ext>
            </a:extLst>
          </p:cNvPr>
          <p:cNvCxnSpPr>
            <a:cxnSpLocks/>
          </p:cNvCxnSpPr>
          <p:nvPr/>
        </p:nvCxnSpPr>
        <p:spPr>
          <a:xfrm>
            <a:off x="956545" y="3014161"/>
            <a:ext cx="10278911" cy="0"/>
          </a:xfrm>
          <a:prstGeom prst="line">
            <a:avLst/>
          </a:prstGeom>
          <a:ln w="28575">
            <a:solidFill>
              <a:srgbClr val="CB6A09"/>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CF8CBA17-3168-9DDF-CA37-B3AFD2BAA445}"/>
              </a:ext>
            </a:extLst>
          </p:cNvPr>
          <p:cNvSpPr>
            <a:spLocks noGrp="1"/>
          </p:cNvSpPr>
          <p:nvPr>
            <p:ph type="sldNum" sz="quarter" idx="12"/>
          </p:nvPr>
        </p:nvSpPr>
        <p:spPr/>
        <p:txBody>
          <a:bodyPr/>
          <a:lstStyle/>
          <a:p>
            <a:pPr>
              <a:defRPr/>
            </a:pPr>
            <a:fld id="{117FB6B2-9EE1-46D3-A157-5E98C768F724}" type="slidenum">
              <a:rPr lang="en-US" smtClean="0"/>
              <a:pPr>
                <a:defRPr/>
              </a:pPr>
              <a:t>11</a:t>
            </a:fld>
            <a:endParaRPr lang="en-US" dirty="0"/>
          </a:p>
        </p:txBody>
      </p:sp>
      <p:sp>
        <p:nvSpPr>
          <p:cNvPr id="8" name="TextBox 7">
            <a:extLst>
              <a:ext uri="{FF2B5EF4-FFF2-40B4-BE49-F238E27FC236}">
                <a16:creationId xmlns:a16="http://schemas.microsoft.com/office/drawing/2014/main" id="{391A9988-483B-DFC3-A5B5-22F60BEF6D65}"/>
              </a:ext>
            </a:extLst>
          </p:cNvPr>
          <p:cNvSpPr txBox="1"/>
          <p:nvPr/>
        </p:nvSpPr>
        <p:spPr>
          <a:xfrm>
            <a:off x="3986675" y="3030774"/>
            <a:ext cx="3907367" cy="430887"/>
          </a:xfrm>
          <a:prstGeom prst="rect">
            <a:avLst/>
          </a:prstGeom>
          <a:noFill/>
        </p:spPr>
        <p:txBody>
          <a:bodyPr wrap="square" rtlCol="0">
            <a:spAutoFit/>
          </a:bodyPr>
          <a:lstStyle/>
          <a:p>
            <a:pPr algn="ctr"/>
            <a:r>
              <a:rPr lang="en-US" sz="2100" b="1" i="1" dirty="0">
                <a:solidFill>
                  <a:srgbClr val="861315"/>
                </a:solidFill>
                <a:latin typeface="+mj-lt"/>
              </a:rPr>
              <a:t>(Lack of) Apportionment</a:t>
            </a:r>
          </a:p>
        </p:txBody>
      </p:sp>
    </p:spTree>
    <p:extLst>
      <p:ext uri="{BB962C8B-B14F-4D97-AF65-F5344CB8AC3E}">
        <p14:creationId xmlns:p14="http://schemas.microsoft.com/office/powerpoint/2010/main" val="124992318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93262-B6B4-2A55-EEBC-A7163435A8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E6F293E-1AD8-453A-51D6-F68EFFB76657}"/>
              </a:ext>
            </a:extLst>
          </p:cNvPr>
          <p:cNvSpPr/>
          <p:nvPr/>
        </p:nvSpPr>
        <p:spPr>
          <a:xfrm>
            <a:off x="685800" y="2205338"/>
            <a:ext cx="10820400" cy="646331"/>
          </a:xfrm>
          <a:prstGeom prst="rect">
            <a:avLst/>
          </a:prstGeom>
        </p:spPr>
        <p:txBody>
          <a:bodyPr wrap="square" lIns="0" tIns="0" rIns="0" bIns="0">
            <a:spAutoFit/>
          </a:bodyPr>
          <a:lstStyle/>
          <a:p>
            <a:pPr algn="ctr" eaLnBrk="1">
              <a:spcAft>
                <a:spcPts val="900"/>
              </a:spcAft>
            </a:pPr>
            <a:r>
              <a:rPr lang="en-US" sz="2200" b="1" kern="0" dirty="0">
                <a:latin typeface="+mj-lt"/>
              </a:rPr>
              <a:t>Majority Opinion </a:t>
            </a:r>
            <a:br>
              <a:rPr lang="en-US" sz="2200" b="1" kern="0" dirty="0">
                <a:latin typeface="+mj-lt"/>
              </a:rPr>
            </a:br>
            <a:r>
              <a:rPr lang="en-US" sz="2000" kern="0" dirty="0">
                <a:latin typeface="+mj-lt"/>
              </a:rPr>
              <a:t>(PROST, Reyna)</a:t>
            </a:r>
            <a:endParaRPr lang="en-US" sz="2200" kern="0" dirty="0">
              <a:latin typeface="+mj-lt"/>
            </a:endParaRPr>
          </a:p>
        </p:txBody>
      </p:sp>
      <p:sp>
        <p:nvSpPr>
          <p:cNvPr id="4" name="Title 12">
            <a:extLst>
              <a:ext uri="{FF2B5EF4-FFF2-40B4-BE49-F238E27FC236}">
                <a16:creationId xmlns:a16="http://schemas.microsoft.com/office/drawing/2014/main" id="{6B8F2CC2-2057-1AF6-A8E5-829CBC99621C}"/>
              </a:ext>
            </a:extLst>
          </p:cNvPr>
          <p:cNvSpPr>
            <a:spLocks noGrp="1"/>
          </p:cNvSpPr>
          <p:nvPr>
            <p:ph type="title"/>
          </p:nvPr>
        </p:nvSpPr>
        <p:spPr>
          <a:xfrm>
            <a:off x="362609" y="259122"/>
            <a:ext cx="11466782" cy="549275"/>
          </a:xfrm>
        </p:spPr>
        <p:txBody>
          <a:bodyPr>
            <a:normAutofit/>
          </a:bodyPr>
          <a:lstStyle/>
          <a:p>
            <a:r>
              <a:rPr lang="en-US" i="1" dirty="0"/>
              <a:t>Altria v. Reynolds Vapor Co. </a:t>
            </a:r>
            <a:r>
              <a:rPr lang="en-US" dirty="0"/>
              <a:t>(Fed. Cir. 2024)</a:t>
            </a:r>
          </a:p>
        </p:txBody>
      </p:sp>
      <p:sp>
        <p:nvSpPr>
          <p:cNvPr id="7" name="TextBox 6">
            <a:extLst>
              <a:ext uri="{FF2B5EF4-FFF2-40B4-BE49-F238E27FC236}">
                <a16:creationId xmlns:a16="http://schemas.microsoft.com/office/drawing/2014/main" id="{4BE50DC6-79AD-E733-ADB1-E74DDFEF295F}"/>
              </a:ext>
            </a:extLst>
          </p:cNvPr>
          <p:cNvSpPr txBox="1"/>
          <p:nvPr/>
        </p:nvSpPr>
        <p:spPr>
          <a:xfrm>
            <a:off x="1376829" y="3461661"/>
            <a:ext cx="9438342" cy="2769989"/>
          </a:xfrm>
          <a:prstGeom prst="rect">
            <a:avLst/>
          </a:prstGeom>
          <a:noFill/>
        </p:spPr>
        <p:txBody>
          <a:bodyPr wrap="square" lIns="0" tIns="0" rIns="0" bIns="0">
            <a:spAutoFit/>
          </a:bodyPr>
          <a:lstStyle/>
          <a:p>
            <a:pPr eaLnBrk="1"/>
            <a:r>
              <a:rPr lang="en-US" dirty="0"/>
              <a:t>Reynolds presents several challenges to the methodology and evidentiary basis for Altria's damages expert's apportionment testimony. </a:t>
            </a:r>
            <a:r>
              <a:rPr lang="en-US" dirty="0">
                <a:highlight>
                  <a:srgbClr val="FFFF00"/>
                </a:highlight>
              </a:rPr>
              <a:t>What Reynolds's challenges amount to, though, are disagreements with the particular adjustments that Altria's damages expert made to the royalty rate in the </a:t>
            </a:r>
            <a:r>
              <a:rPr lang="en-US" dirty="0" err="1">
                <a:highlight>
                  <a:srgbClr val="FFFF00"/>
                </a:highlight>
              </a:rPr>
              <a:t>Fontem</a:t>
            </a:r>
            <a:r>
              <a:rPr lang="en-US" dirty="0">
                <a:highlight>
                  <a:srgbClr val="FFFF00"/>
                </a:highlight>
              </a:rPr>
              <a:t>-Nu Mark license. </a:t>
            </a:r>
            <a:r>
              <a:rPr lang="en-US" dirty="0"/>
              <a:t>While our law requires Altria to “account for differences in the technologies and economic circumstances of the contracting parties,” </a:t>
            </a:r>
            <a:r>
              <a:rPr lang="en-US" i="1" dirty="0"/>
              <a:t>Finjan, Inc. v. Secure Computing Corp.</a:t>
            </a:r>
            <a:r>
              <a:rPr lang="en-US" dirty="0"/>
              <a:t>, 626 F.3d 1197, 1211 (Fed. Cir. 2010), we do not require any specific adjustment to a royalty rate based on those differences. Rather, what matters is that Altria's damages expert employed “reliable principles and methods,” Fed. R. Evid. 702(c), that were “based on sufficient facts or data,” id. 702(b), and that the expert's opinion “reflects a reliable application of principles and methods to the facts of the case,” </a:t>
            </a:r>
            <a:r>
              <a:rPr lang="en-US" i="1" dirty="0"/>
              <a:t>id.</a:t>
            </a:r>
            <a:r>
              <a:rPr lang="en-US" dirty="0"/>
              <a:t> 702(d).</a:t>
            </a:r>
            <a:endParaRPr lang="en-US" kern="0" dirty="0">
              <a:highlight>
                <a:srgbClr val="FFFF00"/>
              </a:highlight>
              <a:latin typeface="+mj-lt"/>
            </a:endParaRPr>
          </a:p>
        </p:txBody>
      </p:sp>
      <p:cxnSp>
        <p:nvCxnSpPr>
          <p:cNvPr id="5" name="Straight Connector 4">
            <a:extLst>
              <a:ext uri="{FF2B5EF4-FFF2-40B4-BE49-F238E27FC236}">
                <a16:creationId xmlns:a16="http://schemas.microsoft.com/office/drawing/2014/main" id="{0A86A334-6B18-4688-5F0A-3636ECE22ACF}"/>
              </a:ext>
            </a:extLst>
          </p:cNvPr>
          <p:cNvCxnSpPr>
            <a:cxnSpLocks/>
          </p:cNvCxnSpPr>
          <p:nvPr/>
        </p:nvCxnSpPr>
        <p:spPr>
          <a:xfrm>
            <a:off x="956545" y="3014161"/>
            <a:ext cx="10278911" cy="0"/>
          </a:xfrm>
          <a:prstGeom prst="line">
            <a:avLst/>
          </a:prstGeom>
          <a:ln w="28575">
            <a:solidFill>
              <a:srgbClr val="CB6A09"/>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027776FB-8EE6-AFCA-1C01-9C34C2E76902}"/>
              </a:ext>
            </a:extLst>
          </p:cNvPr>
          <p:cNvSpPr>
            <a:spLocks noGrp="1"/>
          </p:cNvSpPr>
          <p:nvPr>
            <p:ph type="sldNum" sz="quarter" idx="12"/>
          </p:nvPr>
        </p:nvSpPr>
        <p:spPr/>
        <p:txBody>
          <a:bodyPr/>
          <a:lstStyle/>
          <a:p>
            <a:pPr>
              <a:defRPr/>
            </a:pPr>
            <a:fld id="{117FB6B2-9EE1-46D3-A157-5E98C768F724}" type="slidenum">
              <a:rPr lang="en-US" smtClean="0"/>
              <a:pPr>
                <a:defRPr/>
              </a:pPr>
              <a:t>12</a:t>
            </a:fld>
            <a:endParaRPr lang="en-US" dirty="0"/>
          </a:p>
        </p:txBody>
      </p:sp>
    </p:spTree>
    <p:extLst>
      <p:ext uri="{BB962C8B-B14F-4D97-AF65-F5344CB8AC3E}">
        <p14:creationId xmlns:p14="http://schemas.microsoft.com/office/powerpoint/2010/main" val="151704585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9B27-FC99-3249-0C89-7F06539430E9}"/>
              </a:ext>
            </a:extLst>
          </p:cNvPr>
          <p:cNvSpPr>
            <a:spLocks noGrp="1"/>
          </p:cNvSpPr>
          <p:nvPr>
            <p:ph type="title"/>
          </p:nvPr>
        </p:nvSpPr>
        <p:spPr/>
        <p:txBody>
          <a:bodyPr/>
          <a:lstStyle/>
          <a:p>
            <a:r>
              <a:rPr lang="en-US" dirty="0"/>
              <a:t>What About Apportionment – </a:t>
            </a:r>
            <a:r>
              <a:rPr lang="en-US" i="1" dirty="0"/>
              <a:t>Altria v. R.J. Reynolds Vapor Co.</a:t>
            </a:r>
          </a:p>
        </p:txBody>
      </p:sp>
      <p:sp>
        <p:nvSpPr>
          <p:cNvPr id="3" name="Slide Number Placeholder 2">
            <a:extLst>
              <a:ext uri="{FF2B5EF4-FFF2-40B4-BE49-F238E27FC236}">
                <a16:creationId xmlns:a16="http://schemas.microsoft.com/office/drawing/2014/main" id="{E74FEA3D-6F84-6B8E-81A9-A6AC531AD457}"/>
              </a:ext>
            </a:extLst>
          </p:cNvPr>
          <p:cNvSpPr>
            <a:spLocks noGrp="1"/>
          </p:cNvSpPr>
          <p:nvPr>
            <p:ph type="sldNum" sz="quarter" idx="12"/>
          </p:nvPr>
        </p:nvSpPr>
        <p:spPr/>
        <p:txBody>
          <a:bodyPr/>
          <a:lstStyle/>
          <a:p>
            <a:pPr>
              <a:defRPr/>
            </a:pPr>
            <a:fld id="{117FB6B2-9EE1-46D3-A157-5E98C768F724}" type="slidenum">
              <a:rPr lang="en-US" smtClean="0"/>
              <a:pPr>
                <a:defRPr/>
              </a:pPr>
              <a:t>13</a:t>
            </a:fld>
            <a:endParaRPr lang="en-US" dirty="0"/>
          </a:p>
        </p:txBody>
      </p:sp>
      <p:sp>
        <p:nvSpPr>
          <p:cNvPr id="4" name="TextBox 3">
            <a:extLst>
              <a:ext uri="{FF2B5EF4-FFF2-40B4-BE49-F238E27FC236}">
                <a16:creationId xmlns:a16="http://schemas.microsoft.com/office/drawing/2014/main" id="{25AA0BF9-FCDA-45A8-26A8-DA4C3BAF979C}"/>
              </a:ext>
            </a:extLst>
          </p:cNvPr>
          <p:cNvSpPr txBox="1"/>
          <p:nvPr/>
        </p:nvSpPr>
        <p:spPr>
          <a:xfrm>
            <a:off x="765110" y="1931437"/>
            <a:ext cx="10580914" cy="3662541"/>
          </a:xfrm>
          <a:prstGeom prst="rect">
            <a:avLst/>
          </a:prstGeom>
          <a:noFill/>
        </p:spPr>
        <p:txBody>
          <a:bodyPr wrap="square" rtlCol="0">
            <a:spAutoFit/>
          </a:bodyPr>
          <a:lstStyle/>
          <a:p>
            <a:pPr marL="285750" indent="-285750">
              <a:buFont typeface="Arial" panose="020B0604020202020204" pitchFamily="34" charset="0"/>
              <a:buChar char="•"/>
            </a:pPr>
            <a:r>
              <a:rPr lang="en-US" sz="2400" b="1" dirty="0"/>
              <a:t>What is built in apportionment?</a:t>
            </a:r>
          </a:p>
          <a:p>
            <a:endParaRPr lang="en-US" sz="2000" dirty="0"/>
          </a:p>
          <a:p>
            <a:pPr marL="285750" indent="-285750">
              <a:buFont typeface="Arial" panose="020B0604020202020204" pitchFamily="34" charset="0"/>
              <a:buChar char="•"/>
            </a:pPr>
            <a:r>
              <a:rPr lang="en-US" sz="2400" b="1" dirty="0"/>
              <a:t>Are we even talking about built in apportionment in </a:t>
            </a:r>
            <a:r>
              <a:rPr lang="en-US" sz="2400" b="1" i="1" dirty="0"/>
              <a:t>Altria</a:t>
            </a:r>
            <a:r>
              <a:rPr lang="en-US" sz="2400" b="1" dirty="0"/>
              <a:t>?</a:t>
            </a:r>
          </a:p>
          <a:p>
            <a:pPr marL="742950" lvl="1" indent="-285750">
              <a:buFont typeface="Arial" panose="020B0604020202020204" pitchFamily="34" charset="0"/>
              <a:buChar char="•"/>
            </a:pPr>
            <a:r>
              <a:rPr lang="en-US" sz="2000" dirty="0"/>
              <a:t>More of a reminder to focus on technical comparability and the need to adjust for differences</a:t>
            </a:r>
          </a:p>
          <a:p>
            <a:pPr marL="742950" lvl="1" indent="-285750">
              <a:buFont typeface="Arial" panose="020B0604020202020204" pitchFamily="34" charset="0"/>
              <a:buChar char="•"/>
            </a:pPr>
            <a:r>
              <a:rPr lang="en-US" sz="2000" dirty="0"/>
              <a:t>We’ve encountered this issue many times and expect to continue to see it in the future</a:t>
            </a:r>
          </a:p>
          <a:p>
            <a:pPr lvl="1"/>
            <a:endParaRPr lang="en-US" sz="2000" dirty="0"/>
          </a:p>
          <a:p>
            <a:pPr marL="285750" indent="-285750">
              <a:buFont typeface="Arial" panose="020B0604020202020204" pitchFamily="34" charset="0"/>
              <a:buChar char="•"/>
            </a:pPr>
            <a:r>
              <a:rPr lang="en-US" sz="2400" b="1" dirty="0"/>
              <a:t>How does Altria compare to other recent Fed. Cir. discussions on these topics?</a:t>
            </a:r>
          </a:p>
          <a:p>
            <a:pPr marL="742950" lvl="1" indent="-285750">
              <a:buFont typeface="Arial" panose="020B0604020202020204" pitchFamily="34" charset="0"/>
              <a:buChar char="•"/>
            </a:pPr>
            <a:r>
              <a:rPr lang="en-US" sz="2000" i="1" dirty="0"/>
              <a:t>Jiaxing v. Super Lighting</a:t>
            </a:r>
          </a:p>
          <a:p>
            <a:pPr marL="742950" lvl="1" indent="-285750">
              <a:buFont typeface="Arial" panose="020B0604020202020204" pitchFamily="34" charset="0"/>
              <a:buChar char="•"/>
            </a:pPr>
            <a:r>
              <a:rPr lang="en-US" sz="2000" i="1" dirty="0"/>
              <a:t>RexMed  v. Intuitive</a:t>
            </a:r>
          </a:p>
          <a:p>
            <a:pPr marL="742950" lvl="1" indent="-285750">
              <a:buFont typeface="Arial" panose="020B0604020202020204" pitchFamily="34" charset="0"/>
              <a:buChar char="•"/>
            </a:pPr>
            <a:r>
              <a:rPr lang="en-US" sz="2000" i="1" dirty="0"/>
              <a:t>Apple v. Wi-Lan</a:t>
            </a:r>
            <a:r>
              <a:rPr lang="en-US" sz="2000" dirty="0"/>
              <a:t> (discussed last year)</a:t>
            </a:r>
          </a:p>
          <a:p>
            <a:pPr lvl="1"/>
            <a:endParaRPr lang="en-US" sz="2000" dirty="0"/>
          </a:p>
        </p:txBody>
      </p:sp>
    </p:spTree>
    <p:extLst>
      <p:ext uri="{BB962C8B-B14F-4D97-AF65-F5344CB8AC3E}">
        <p14:creationId xmlns:p14="http://schemas.microsoft.com/office/powerpoint/2010/main" val="2224739155"/>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B8C00-D866-D0AA-6F42-8BE3459B8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F2F37-335C-48AE-2EC6-026B58CD71AA}"/>
              </a:ext>
            </a:extLst>
          </p:cNvPr>
          <p:cNvSpPr>
            <a:spLocks noGrp="1"/>
          </p:cNvSpPr>
          <p:nvPr>
            <p:ph type="title"/>
          </p:nvPr>
        </p:nvSpPr>
        <p:spPr/>
        <p:txBody>
          <a:bodyPr/>
          <a:lstStyle/>
          <a:p>
            <a:r>
              <a:rPr lang="en-US" i="1" dirty="0"/>
              <a:t>Altria v. R.J. Reynolds Vapor Co. – Cert. </a:t>
            </a:r>
            <a:r>
              <a:rPr lang="en-US" dirty="0"/>
              <a:t>Petition</a:t>
            </a:r>
            <a:endParaRPr lang="en-US" i="1" dirty="0"/>
          </a:p>
        </p:txBody>
      </p:sp>
      <p:sp>
        <p:nvSpPr>
          <p:cNvPr id="3" name="Slide Number Placeholder 2">
            <a:extLst>
              <a:ext uri="{FF2B5EF4-FFF2-40B4-BE49-F238E27FC236}">
                <a16:creationId xmlns:a16="http://schemas.microsoft.com/office/drawing/2014/main" id="{074D1C25-AD1C-7F02-2480-D403D7B80DDE}"/>
              </a:ext>
            </a:extLst>
          </p:cNvPr>
          <p:cNvSpPr>
            <a:spLocks noGrp="1"/>
          </p:cNvSpPr>
          <p:nvPr>
            <p:ph type="sldNum" sz="quarter" idx="12"/>
          </p:nvPr>
        </p:nvSpPr>
        <p:spPr/>
        <p:txBody>
          <a:bodyPr/>
          <a:lstStyle/>
          <a:p>
            <a:pPr>
              <a:defRPr/>
            </a:pPr>
            <a:fld id="{117FB6B2-9EE1-46D3-A157-5E98C768F724}" type="slidenum">
              <a:rPr lang="en-US" smtClean="0"/>
              <a:pPr>
                <a:defRPr/>
              </a:pPr>
              <a:t>14</a:t>
            </a:fld>
            <a:endParaRPr lang="en-US" dirty="0"/>
          </a:p>
        </p:txBody>
      </p:sp>
      <p:sp>
        <p:nvSpPr>
          <p:cNvPr id="4" name="TextBox 3">
            <a:extLst>
              <a:ext uri="{FF2B5EF4-FFF2-40B4-BE49-F238E27FC236}">
                <a16:creationId xmlns:a16="http://schemas.microsoft.com/office/drawing/2014/main" id="{5743658E-35D8-EEE4-C49A-EE0FB3813325}"/>
              </a:ext>
            </a:extLst>
          </p:cNvPr>
          <p:cNvSpPr txBox="1"/>
          <p:nvPr/>
        </p:nvSpPr>
        <p:spPr>
          <a:xfrm>
            <a:off x="805543" y="1506135"/>
            <a:ext cx="10580914" cy="5324535"/>
          </a:xfrm>
          <a:prstGeom prst="rect">
            <a:avLst/>
          </a:prstGeom>
          <a:noFill/>
        </p:spPr>
        <p:txBody>
          <a:bodyPr wrap="square" rtlCol="0">
            <a:spAutoFit/>
          </a:bodyPr>
          <a:lstStyle/>
          <a:p>
            <a:pPr marL="285750" indent="-285750">
              <a:buFont typeface="Arial" panose="020B0604020202020204" pitchFamily="34" charset="0"/>
              <a:buChar char="•"/>
            </a:pPr>
            <a:endParaRPr lang="en-US" sz="2000" dirty="0"/>
          </a:p>
          <a:p>
            <a:pPr marL="285750" indent="-285750">
              <a:spcAft>
                <a:spcPts val="0"/>
              </a:spcAft>
              <a:buFont typeface="Arial" panose="020B0604020202020204" pitchFamily="34" charset="0"/>
              <a:buChar char="•"/>
            </a:pPr>
            <a:r>
              <a:rPr lang="en-US" sz="2000" dirty="0"/>
              <a:t>“Yet after the petitioner filed its opening </a:t>
            </a:r>
            <a:r>
              <a:rPr lang="en-US" sz="2000" dirty="0" err="1"/>
              <a:t>en</a:t>
            </a:r>
            <a:r>
              <a:rPr lang="en-US" sz="2000" dirty="0"/>
              <a:t> banc brief, the Federal Circuit took the extraordinary step of issuing a precedential order ruling [built in apportionment] removed from the case and directing respondent not to brief it. </a:t>
            </a:r>
            <a:r>
              <a:rPr lang="en-US" sz="2000" i="1" dirty="0"/>
              <a:t>Id.</a:t>
            </a:r>
            <a:r>
              <a:rPr lang="en-US" sz="2000" dirty="0"/>
              <a:t>; </a:t>
            </a:r>
            <a:r>
              <a:rPr lang="en-US" sz="2000" i="1" dirty="0" err="1"/>
              <a:t>EcoFactor</a:t>
            </a:r>
            <a:r>
              <a:rPr lang="en-US" sz="2000" i="1" dirty="0"/>
              <a:t>, Inc. v. Google LLC</a:t>
            </a:r>
            <a:r>
              <a:rPr lang="en-US" sz="2000" dirty="0"/>
              <a:t>, 122 </a:t>
            </a:r>
            <a:r>
              <a:rPr lang="en-US" sz="2000" dirty="0" err="1"/>
              <a:t>F.4th</a:t>
            </a:r>
            <a:r>
              <a:rPr lang="en-US" sz="2000" dirty="0"/>
              <a:t> 892, 893 (Fed. Cir. 2024).”</a:t>
            </a:r>
          </a:p>
          <a:p>
            <a:pPr>
              <a:spcAft>
                <a:spcPts val="0"/>
              </a:spcAft>
            </a:pPr>
            <a:endParaRPr lang="en-US" sz="2000" dirty="0"/>
          </a:p>
          <a:p>
            <a:pPr marL="285750" indent="-285750">
              <a:spcAft>
                <a:spcPts val="0"/>
              </a:spcAft>
              <a:buFont typeface="Arial" panose="020B0604020202020204" pitchFamily="34" charset="0"/>
              <a:buChar char="•"/>
            </a:pPr>
            <a:r>
              <a:rPr lang="en-US" sz="2000" dirty="0"/>
              <a:t>“Altria and its expert performed no apportionment of the royalty rates and they drew from the prior licenses, on the theory the apportionment was already “built in” to those licenses. That is, Altria contended that the jury could apply the same rate its expert contended had been agreed upon in the prior agreements . . . making no further adjustments to the rate to account for the differences between those prior licenses and the circumstances of this case.”</a:t>
            </a:r>
          </a:p>
          <a:p>
            <a:pPr>
              <a:spcAft>
                <a:spcPts val="0"/>
              </a:spcAft>
            </a:pPr>
            <a:endParaRPr lang="en-US" sz="2000" dirty="0"/>
          </a:p>
          <a:p>
            <a:pPr marL="285750" indent="-285750">
              <a:spcAft>
                <a:spcPts val="0"/>
              </a:spcAft>
              <a:buFont typeface="Arial" panose="020B0604020202020204" pitchFamily="34" charset="0"/>
              <a:buChar char="•"/>
            </a:pPr>
            <a:r>
              <a:rPr lang="en-US" sz="2000" dirty="0"/>
              <a:t>“In short, because Altria’s technical expert offered only a ‘superficial recitation’ of the advantages of the claimed patented invention and failed to isolate the value of Altria’s patents over the prior art, his testimony was insufficient for admissibility. . . Under the approach adopted by the </a:t>
            </a:r>
            <a:r>
              <a:rPr lang="en-US" sz="2000" dirty="0" err="1"/>
              <a:t>en</a:t>
            </a:r>
            <a:r>
              <a:rPr lang="en-US" sz="2000" dirty="0"/>
              <a:t> banc Federal Circuit in </a:t>
            </a:r>
            <a:r>
              <a:rPr lang="en-US" sz="2000" i="1" dirty="0" err="1"/>
              <a:t>EcoFactor</a:t>
            </a:r>
            <a:r>
              <a:rPr lang="en-US" sz="2000" dirty="0"/>
              <a:t>, Altria’s expert did not have ‘good grounds’ for his testimony.”</a:t>
            </a:r>
          </a:p>
          <a:p>
            <a:pPr lvl="1"/>
            <a:endParaRPr lang="en-US" sz="2000" dirty="0"/>
          </a:p>
        </p:txBody>
      </p:sp>
    </p:spTree>
    <p:extLst>
      <p:ext uri="{BB962C8B-B14F-4D97-AF65-F5344CB8AC3E}">
        <p14:creationId xmlns:p14="http://schemas.microsoft.com/office/powerpoint/2010/main" val="3592718191"/>
      </p:ext>
    </p:extLst>
  </p:cSld>
  <p:clrMapOvr>
    <a:masterClrMapping/>
  </p:clrMapOvr>
</p:sld>
</file>

<file path=ppt/slides/slide15.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781386-714B-42F6-84B1-99042F7EB295}"/>
              </a:ext>
            </a:extLst>
          </p:cNvPr>
          <p:cNvSpPr/>
          <p:nvPr/>
        </p:nvSpPr>
        <p:spPr>
          <a:xfrm>
            <a:off x="1781175" y="4192947"/>
            <a:ext cx="8629650" cy="553998"/>
          </a:xfrm>
          <a:prstGeom prst="rect">
            <a:avLst/>
          </a:prstGeom>
        </p:spPr>
        <p:txBody>
          <a:bodyPr wrap="square" lIns="0" tIns="0" rIns="0" bIns="0">
            <a:spAutoFit/>
          </a:bodyPr>
          <a:lstStyle/>
          <a:p>
            <a:pPr algn="ctr" eaLnBrk="1" hangingPunct="1">
              <a:spcBef>
                <a:spcPts val="0"/>
              </a:spcBef>
              <a:spcAft>
                <a:spcPts val="0"/>
              </a:spcAft>
              <a:buFontTx/>
              <a:buNone/>
            </a:pPr>
          </a:p>
        </p:txBody>
      </p:sp>
      <p:sp>
        <p:nvSpPr>
          <p:cNvPr id="4" name="Slide Number Placeholder 3">
            <a:extLst>
              <a:ext uri="{FF2B5EF4-FFF2-40B4-BE49-F238E27FC236}">
                <a16:creationId xmlns:a16="http://schemas.microsoft.com/office/drawing/2014/main" id="{CCB067AF-6131-D559-2994-0E8B15806636}"/>
              </a:ext>
            </a:extLst>
          </p:cNvPr>
          <p:cNvSpPr>
            <a:spLocks noGrp="1"/>
          </p:cNvSpPr>
          <p:nvPr>
            <p:ph type="sldNum" sz="quarter" idx="10"/>
          </p:nvPr>
        </p:nvSpPr>
        <p:spPr/>
        <p:txBody>
          <a:bodyPr/>
          <a:lstStyle/>
          <a:p>
            <a:pPr>
              <a:defRPr/>
            </a:pPr>
            <a:fld id="{D7F79F32-67F9-4AB2-93C6-A84A56FBFCFF}" type="slidenum">
              <a:rPr lang="en-US" smtClean="0"/>
              <a:pPr>
                <a:defRPr/>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Tm="1898">
        <p:fade/>
      </p:transition>
    </mc:Choice>
    <mc:Fallback>
      <p:transition advTm="1898">
        <p:fade/>
      </p:transition>
    </mc:Fallback>
  </mc:AlternateContent>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62609" y="259122"/>
            <a:ext cx="11466782" cy="549275"/>
          </a:xfrm>
        </p:spPr>
        <p:txBody>
          <a:bodyPr>
            <a:normAutofit/>
          </a:bodyPr>
          <a:lstStyle/>
          <a:p>
            <a:r>
              <a:rPr lang="en-US" i="1" dirty="0"/>
              <a:t>EcoFactor v. Google</a:t>
            </a:r>
            <a:r>
              <a:rPr lang="en-US" dirty="0"/>
              <a:t> (Fed. Cir. 2025) (en banc)</a:t>
            </a:r>
          </a:p>
        </p:txBody>
      </p:sp>
      <p:grpSp>
        <p:nvGrpSpPr>
          <p:cNvPr id="16" name="Group 15">
            <a:extLst>
              <a:ext uri="{FF2B5EF4-FFF2-40B4-BE49-F238E27FC236}">
                <a16:creationId xmlns:a16="http://schemas.microsoft.com/office/drawing/2014/main" id="{2B1F52C8-D245-E57D-CEBC-1305DE0841A6}"/>
              </a:ext>
            </a:extLst>
          </p:cNvPr>
          <p:cNvGrpSpPr/>
          <p:nvPr/>
        </p:nvGrpSpPr>
        <p:grpSpPr>
          <a:xfrm>
            <a:off x="825794" y="2781300"/>
            <a:ext cx="2806868" cy="1709230"/>
            <a:chOff x="463844" y="2659136"/>
            <a:chExt cx="3101334" cy="1888544"/>
          </a:xfrm>
        </p:grpSpPr>
        <p:pic>
          <p:nvPicPr>
            <p:cNvPr id="7" name="Picture 6">
              <a:extLst>
                <a:ext uri="{FF2B5EF4-FFF2-40B4-BE49-F238E27FC236}">
                  <a16:creationId xmlns:a16="http://schemas.microsoft.com/office/drawing/2014/main" id="{B81F0AAF-E234-23BA-D1BA-142AFE6BDB4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3844" y="2659136"/>
              <a:ext cx="3101334" cy="971697"/>
            </a:xfrm>
            <a:prstGeom prst="rect">
              <a:avLst/>
            </a:prstGeom>
          </p:spPr>
        </p:pic>
        <p:pic>
          <p:nvPicPr>
            <p:cNvPr id="8" name="Picture 7">
              <a:extLst>
                <a:ext uri="{FF2B5EF4-FFF2-40B4-BE49-F238E27FC236}">
                  <a16:creationId xmlns:a16="http://schemas.microsoft.com/office/drawing/2014/main" id="{EB5C7444-7893-8581-0934-250C9C8CA35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7562" y="3718540"/>
              <a:ext cx="2461909" cy="829140"/>
            </a:xfrm>
            <a:prstGeom prst="rect">
              <a:avLst/>
            </a:prstGeom>
          </p:spPr>
        </p:pic>
      </p:grpSp>
      <p:sp>
        <p:nvSpPr>
          <p:cNvPr id="9" name="TextBox 8">
            <a:extLst>
              <a:ext uri="{FF2B5EF4-FFF2-40B4-BE49-F238E27FC236}">
                <a16:creationId xmlns:a16="http://schemas.microsoft.com/office/drawing/2014/main" id="{3F440FB7-BA77-6158-395F-8BB1502B9CBE}"/>
              </a:ext>
            </a:extLst>
          </p:cNvPr>
          <p:cNvSpPr txBox="1"/>
          <p:nvPr/>
        </p:nvSpPr>
        <p:spPr>
          <a:xfrm>
            <a:off x="4113093" y="2660950"/>
            <a:ext cx="6878757" cy="2369880"/>
          </a:xfrm>
          <a:prstGeom prst="rect">
            <a:avLst/>
          </a:prstGeom>
          <a:noFill/>
        </p:spPr>
        <p:txBody>
          <a:bodyPr wrap="square" lIns="0" tIns="0" rIns="0" bIns="0">
            <a:spAutoFit/>
          </a:bodyPr>
          <a:lstStyle/>
          <a:p>
            <a:pPr eaLnBrk="1"/>
            <a:r>
              <a:rPr lang="en-US" sz="2200" kern="0" dirty="0">
                <a:latin typeface="+mj-lt"/>
              </a:rPr>
              <a:t>The parties are requested to file new briefs, which shall be limited to addressing the district court’s adherence to Federal Rule of Evidence 702 and </a:t>
            </a:r>
            <a:r>
              <a:rPr lang="en-US" sz="2200" i="1" kern="0" dirty="0">
                <a:latin typeface="+mj-lt"/>
              </a:rPr>
              <a:t>Daubert v. Merrell Dow Pharmaceuticals, Inc.</a:t>
            </a:r>
            <a:r>
              <a:rPr lang="en-US" sz="2200" kern="0" dirty="0">
                <a:latin typeface="+mj-lt"/>
              </a:rPr>
              <a:t>, 509 U.S. 579 (1993), in its allowance of testimony from EcoFactor’s damages expert assigning a per-unit royalty rate to the three licenses in evidence in this case. </a:t>
            </a:r>
          </a:p>
        </p:txBody>
      </p:sp>
      <p:cxnSp>
        <p:nvCxnSpPr>
          <p:cNvPr id="12" name="Straight Connector 11">
            <a:extLst>
              <a:ext uri="{FF2B5EF4-FFF2-40B4-BE49-F238E27FC236}">
                <a16:creationId xmlns:a16="http://schemas.microsoft.com/office/drawing/2014/main" id="{B5329404-EDB6-16ED-AECD-690E0BF6ED23}"/>
              </a:ext>
            </a:extLst>
          </p:cNvPr>
          <p:cNvCxnSpPr/>
          <p:nvPr/>
        </p:nvCxnSpPr>
        <p:spPr>
          <a:xfrm>
            <a:off x="3803650" y="2491014"/>
            <a:ext cx="0" cy="267062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B0FD4FB0-B17E-D33F-3A37-0FD5A1F728F8}"/>
              </a:ext>
            </a:extLst>
          </p:cNvPr>
          <p:cNvSpPr>
            <a:spLocks noGrp="1"/>
          </p:cNvSpPr>
          <p:nvPr>
            <p:ph type="sldNum" sz="quarter" idx="12"/>
          </p:nvPr>
        </p:nvSpPr>
        <p:spPr/>
        <p:txBody>
          <a:bodyPr/>
          <a:lstStyle/>
          <a:p>
            <a:pPr>
              <a:defRPr/>
            </a:pPr>
            <a:fld id="{117FB6B2-9EE1-46D3-A157-5E98C768F724}" type="slidenum">
              <a:rPr lang="en-US" smtClean="0"/>
              <a:pPr>
                <a:defRPr/>
              </a:pPr>
              <a:t>2</a:t>
            </a:fld>
            <a:endParaRPr lang="en-US" dirty="0"/>
          </a:p>
        </p:txBody>
      </p:sp>
    </p:spTree>
    <p:extLst>
      <p:ext uri="{BB962C8B-B14F-4D97-AF65-F5344CB8AC3E}">
        <p14:creationId xmlns:p14="http://schemas.microsoft.com/office/powerpoint/2010/main" val="214702856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B1729E-7A2C-4B6D-AFE7-B54CB67CC729}"/>
              </a:ext>
            </a:extLst>
          </p:cNvPr>
          <p:cNvSpPr/>
          <p:nvPr/>
        </p:nvSpPr>
        <p:spPr>
          <a:xfrm>
            <a:off x="685800" y="2205338"/>
            <a:ext cx="10820400" cy="646331"/>
          </a:xfrm>
          <a:prstGeom prst="rect">
            <a:avLst/>
          </a:prstGeom>
        </p:spPr>
        <p:txBody>
          <a:bodyPr wrap="square" lIns="0" tIns="0" rIns="0" bIns="0">
            <a:spAutoFit/>
          </a:bodyPr>
          <a:lstStyle/>
          <a:p>
            <a:pPr algn="ctr" eaLnBrk="1">
              <a:spcAft>
                <a:spcPts val="900"/>
              </a:spcAft>
            </a:pPr>
            <a:r>
              <a:rPr lang="en-US" sz="2200" b="1" kern="0" dirty="0">
                <a:latin typeface="+mj-lt"/>
              </a:rPr>
              <a:t>Majority Opinion </a:t>
            </a:r>
            <a:br>
              <a:rPr lang="en-US" sz="2200" b="1" kern="0" dirty="0">
                <a:latin typeface="+mj-lt"/>
              </a:rPr>
            </a:br>
            <a:r>
              <a:rPr lang="en-US" sz="2000" kern="0" dirty="0">
                <a:latin typeface="+mj-lt"/>
              </a:rPr>
              <a:t>(MOORE, Lourie, Dyk, Prost, Taranto, Chen, Hughes, and Stoll)</a:t>
            </a:r>
            <a:endParaRPr lang="en-US" sz="2200" kern="0" dirty="0">
              <a:latin typeface="+mj-lt"/>
            </a:endParaRPr>
          </a:p>
        </p:txBody>
      </p:sp>
      <p:sp>
        <p:nvSpPr>
          <p:cNvPr id="4" name="Title 12">
            <a:extLst>
              <a:ext uri="{FF2B5EF4-FFF2-40B4-BE49-F238E27FC236}">
                <a16:creationId xmlns:a16="http://schemas.microsoft.com/office/drawing/2014/main" id="{3101CC06-2762-B02C-9C1A-0D5FBE60C75F}"/>
              </a:ext>
            </a:extLst>
          </p:cNvPr>
          <p:cNvSpPr>
            <a:spLocks noGrp="1"/>
          </p:cNvSpPr>
          <p:nvPr>
            <p:ph type="title"/>
          </p:nvPr>
        </p:nvSpPr>
        <p:spPr>
          <a:xfrm>
            <a:off x="362609" y="259122"/>
            <a:ext cx="11466782" cy="549275"/>
          </a:xfrm>
        </p:spPr>
        <p:txBody>
          <a:bodyPr>
            <a:normAutofit/>
          </a:bodyPr>
          <a:lstStyle/>
          <a:p>
            <a:r>
              <a:rPr lang="en-US" i="1" dirty="0"/>
              <a:t>EcoFactor v. Google</a:t>
            </a:r>
            <a:r>
              <a:rPr lang="en-US" dirty="0"/>
              <a:t> (Fed. Cir. 2025) (en banc)</a:t>
            </a:r>
          </a:p>
        </p:txBody>
      </p:sp>
      <p:sp>
        <p:nvSpPr>
          <p:cNvPr id="7" name="TextBox 6">
            <a:extLst>
              <a:ext uri="{FF2B5EF4-FFF2-40B4-BE49-F238E27FC236}">
                <a16:creationId xmlns:a16="http://schemas.microsoft.com/office/drawing/2014/main" id="{AC73D937-5035-7160-AC5C-E5630D9FB2C1}"/>
              </a:ext>
            </a:extLst>
          </p:cNvPr>
          <p:cNvSpPr txBox="1"/>
          <p:nvPr/>
        </p:nvSpPr>
        <p:spPr>
          <a:xfrm>
            <a:off x="1376829" y="3461661"/>
            <a:ext cx="9438342" cy="1938992"/>
          </a:xfrm>
          <a:prstGeom prst="rect">
            <a:avLst/>
          </a:prstGeom>
          <a:noFill/>
        </p:spPr>
        <p:txBody>
          <a:bodyPr wrap="square" lIns="0" tIns="0" rIns="0" bIns="0">
            <a:spAutoFit/>
          </a:bodyPr>
          <a:lstStyle/>
          <a:p>
            <a:pPr eaLnBrk="1"/>
            <a:r>
              <a:rPr lang="en-US" sz="2100" kern="0" dirty="0">
                <a:latin typeface="+mj-lt"/>
              </a:rPr>
              <a:t>Distinguishing “the gatekeeping role of the judge” under Rule 702 from the fact finder’s role “is particularly essential in the context of patent damages.”  </a:t>
            </a:r>
            <a:r>
              <a:rPr lang="en-US" sz="2100" i="1" kern="0" dirty="0">
                <a:latin typeface="+mj-lt"/>
              </a:rPr>
              <a:t>Apple Inc. v. Motorola, Inc.</a:t>
            </a:r>
            <a:r>
              <a:rPr lang="en-US" sz="2100" kern="0" dirty="0">
                <a:latin typeface="+mj-lt"/>
              </a:rPr>
              <a:t>, 757 F.3d 1286, 1315 (Fed. Cir. 2014), </a:t>
            </a:r>
            <a:r>
              <a:rPr lang="en-US" sz="2100" i="1" kern="0" dirty="0">
                <a:latin typeface="+mj-lt"/>
              </a:rPr>
              <a:t>overruled on other grounds by Williamson v. Citrix Online, LLC</a:t>
            </a:r>
            <a:r>
              <a:rPr lang="en-US" sz="2100" kern="0" dirty="0">
                <a:latin typeface="+mj-lt"/>
              </a:rPr>
              <a:t>, 792 F.3d 1339 (Fed. Cir. 2015) (en banc in part).  Estimation of a reasonable royalty by its nature “necessarily involves an element of approximation and uncertainty.”</a:t>
            </a:r>
          </a:p>
        </p:txBody>
      </p:sp>
      <p:cxnSp>
        <p:nvCxnSpPr>
          <p:cNvPr id="5" name="Straight Connector 4">
            <a:extLst>
              <a:ext uri="{FF2B5EF4-FFF2-40B4-BE49-F238E27FC236}">
                <a16:creationId xmlns:a16="http://schemas.microsoft.com/office/drawing/2014/main" id="{EFC2F4F0-38DA-452F-B1AC-B6C9BACD02F8}"/>
              </a:ext>
            </a:extLst>
          </p:cNvPr>
          <p:cNvCxnSpPr>
            <a:cxnSpLocks/>
          </p:cNvCxnSpPr>
          <p:nvPr/>
        </p:nvCxnSpPr>
        <p:spPr>
          <a:xfrm>
            <a:off x="956545" y="3014161"/>
            <a:ext cx="10278911" cy="0"/>
          </a:xfrm>
          <a:prstGeom prst="line">
            <a:avLst/>
          </a:prstGeom>
          <a:ln w="28575">
            <a:solidFill>
              <a:srgbClr val="CB6A09"/>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E7C39457-A11F-6648-3EFA-0728FA357A4B}"/>
              </a:ext>
            </a:extLst>
          </p:cNvPr>
          <p:cNvSpPr>
            <a:spLocks noGrp="1"/>
          </p:cNvSpPr>
          <p:nvPr>
            <p:ph type="sldNum" sz="quarter" idx="12"/>
          </p:nvPr>
        </p:nvSpPr>
        <p:spPr/>
        <p:txBody>
          <a:bodyPr/>
          <a:lstStyle/>
          <a:p>
            <a:pPr>
              <a:defRPr/>
            </a:pPr>
            <a:fld id="{117FB6B2-9EE1-46D3-A157-5E98C768F724}" type="slidenum">
              <a:rPr lang="en-US" smtClean="0"/>
              <a:pPr>
                <a:defRPr/>
              </a:pPr>
              <a:t>3</a:t>
            </a:fld>
            <a:endParaRPr lang="en-US" dirty="0"/>
          </a:p>
        </p:txBody>
      </p:sp>
    </p:spTree>
    <p:extLst>
      <p:ext uri="{BB962C8B-B14F-4D97-AF65-F5344CB8AC3E}">
        <p14:creationId xmlns:p14="http://schemas.microsoft.com/office/powerpoint/2010/main" val="51343210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3101CC06-2762-B02C-9C1A-0D5FBE60C75F}"/>
              </a:ext>
            </a:extLst>
          </p:cNvPr>
          <p:cNvSpPr>
            <a:spLocks noGrp="1"/>
          </p:cNvSpPr>
          <p:nvPr>
            <p:ph type="title"/>
          </p:nvPr>
        </p:nvSpPr>
        <p:spPr>
          <a:xfrm>
            <a:off x="362609" y="259122"/>
            <a:ext cx="11466782" cy="549275"/>
          </a:xfrm>
        </p:spPr>
        <p:txBody>
          <a:bodyPr>
            <a:normAutofit/>
          </a:bodyPr>
          <a:lstStyle/>
          <a:p>
            <a:r>
              <a:rPr lang="en-US" i="1" dirty="0"/>
              <a:t>EcoFactor v. Google</a:t>
            </a:r>
            <a:r>
              <a:rPr lang="en-US" dirty="0"/>
              <a:t> (Fed. Cir. 2025) (en banc)</a:t>
            </a:r>
          </a:p>
        </p:txBody>
      </p:sp>
      <p:sp>
        <p:nvSpPr>
          <p:cNvPr id="25" name="TextBox 24">
            <a:extLst>
              <a:ext uri="{FF2B5EF4-FFF2-40B4-BE49-F238E27FC236}">
                <a16:creationId xmlns:a16="http://schemas.microsoft.com/office/drawing/2014/main" id="{4224B4BA-CEE5-BC7C-5C29-620F2FA3A29A}"/>
              </a:ext>
            </a:extLst>
          </p:cNvPr>
          <p:cNvSpPr txBox="1"/>
          <p:nvPr/>
        </p:nvSpPr>
        <p:spPr>
          <a:xfrm>
            <a:off x="4142317" y="2471364"/>
            <a:ext cx="3907367" cy="430887"/>
          </a:xfrm>
          <a:prstGeom prst="rect">
            <a:avLst/>
          </a:prstGeom>
          <a:noFill/>
        </p:spPr>
        <p:txBody>
          <a:bodyPr wrap="square" rtlCol="0">
            <a:spAutoFit/>
          </a:bodyPr>
          <a:lstStyle/>
          <a:p>
            <a:pPr algn="ctr"/>
            <a:r>
              <a:rPr lang="en-US" sz="2100" b="1" i="1" dirty="0">
                <a:solidFill>
                  <a:srgbClr val="861315"/>
                </a:solidFill>
                <a:latin typeface="+mj-lt"/>
              </a:rPr>
              <a:t>Three EcoFactor Licenses</a:t>
            </a:r>
          </a:p>
        </p:txBody>
      </p:sp>
      <p:sp>
        <p:nvSpPr>
          <p:cNvPr id="26" name="Rectangle 25">
            <a:extLst>
              <a:ext uri="{FF2B5EF4-FFF2-40B4-BE49-F238E27FC236}">
                <a16:creationId xmlns:a16="http://schemas.microsoft.com/office/drawing/2014/main" id="{48CFAA0C-AB10-7B7B-8830-9DF04B52E738}"/>
              </a:ext>
            </a:extLst>
          </p:cNvPr>
          <p:cNvSpPr/>
          <p:nvPr/>
        </p:nvSpPr>
        <p:spPr>
          <a:xfrm>
            <a:off x="685800" y="1505161"/>
            <a:ext cx="10820400" cy="646331"/>
          </a:xfrm>
          <a:prstGeom prst="rect">
            <a:avLst/>
          </a:prstGeom>
        </p:spPr>
        <p:txBody>
          <a:bodyPr wrap="square" lIns="0" tIns="0" rIns="0" bIns="0">
            <a:spAutoFit/>
          </a:bodyPr>
          <a:lstStyle/>
          <a:p>
            <a:pPr algn="ctr" eaLnBrk="1">
              <a:spcAft>
                <a:spcPts val="900"/>
              </a:spcAft>
            </a:pPr>
            <a:r>
              <a:rPr lang="en-US" sz="2200" b="1" kern="0" dirty="0">
                <a:latin typeface="+mj-lt"/>
              </a:rPr>
              <a:t>Majority Opinion </a:t>
            </a:r>
            <a:br>
              <a:rPr lang="en-US" sz="2200" b="1" kern="0" dirty="0">
                <a:latin typeface="+mj-lt"/>
              </a:rPr>
            </a:br>
            <a:r>
              <a:rPr lang="en-US" sz="2000" kern="0" dirty="0">
                <a:latin typeface="+mj-lt"/>
              </a:rPr>
              <a:t>(MOORE, Lourie, Dyk, Prost, Taranto, Chen, Hughes, and Stoll)</a:t>
            </a:r>
            <a:endParaRPr lang="en-US" sz="2200" kern="0" dirty="0">
              <a:latin typeface="+mj-lt"/>
            </a:endParaRPr>
          </a:p>
        </p:txBody>
      </p:sp>
      <p:cxnSp>
        <p:nvCxnSpPr>
          <p:cNvPr id="27" name="Straight Connector 26">
            <a:extLst>
              <a:ext uri="{FF2B5EF4-FFF2-40B4-BE49-F238E27FC236}">
                <a16:creationId xmlns:a16="http://schemas.microsoft.com/office/drawing/2014/main" id="{A2210BDB-68EB-0905-FE73-FA828EB2CD96}"/>
              </a:ext>
            </a:extLst>
          </p:cNvPr>
          <p:cNvCxnSpPr>
            <a:cxnSpLocks/>
          </p:cNvCxnSpPr>
          <p:nvPr/>
        </p:nvCxnSpPr>
        <p:spPr>
          <a:xfrm>
            <a:off x="956545" y="2313984"/>
            <a:ext cx="10278911" cy="0"/>
          </a:xfrm>
          <a:prstGeom prst="line">
            <a:avLst/>
          </a:prstGeom>
          <a:ln w="28575">
            <a:solidFill>
              <a:srgbClr val="CB6A09"/>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7B72569-9B08-E236-F24B-0D04822529F9}"/>
              </a:ext>
            </a:extLst>
          </p:cNvPr>
          <p:cNvSpPr txBox="1"/>
          <p:nvPr/>
        </p:nvSpPr>
        <p:spPr>
          <a:xfrm>
            <a:off x="882771" y="2967293"/>
            <a:ext cx="10426458" cy="2923877"/>
          </a:xfrm>
          <a:prstGeom prst="rect">
            <a:avLst/>
          </a:prstGeom>
          <a:noFill/>
        </p:spPr>
        <p:txBody>
          <a:bodyPr wrap="square" lIns="0" tIns="0" rIns="0" bIns="0">
            <a:spAutoFit/>
          </a:bodyPr>
          <a:lstStyle/>
          <a:p>
            <a:pPr eaLnBrk="1"/>
            <a:r>
              <a:rPr lang="en-US" sz="1900" kern="0" dirty="0">
                <a:highlight>
                  <a:srgbClr val="FFFF00"/>
                </a:highlight>
                <a:latin typeface="+mj-lt"/>
              </a:rPr>
              <a:t>The plain language of the license agreements does not support Mr. Kennedy’s testimony that Daikin, Schneider, and Johnson agreed to pay the $X per unit royalty rate. </a:t>
            </a:r>
            <a:r>
              <a:rPr lang="en-US" sz="1900" kern="0" dirty="0">
                <a:latin typeface="+mj-lt"/>
              </a:rPr>
              <a:t> In fact, the Daikin and Schneider licenses expressly disavow it.  The “whereas” recital of each license provides no indication that the licensees agreed to pay the $X rate or shared EcoFactor’s belief that $X constituted a reasonable royalty.  The licenses therefore do not, individually or in combination, provide support for Mr. Kennedy’s testimony that the licensees agreed to pay the $X rate or that the licensees agreed that $X was a reasonable royalty.  This analysis does not usurp the province of the jury, nor does it involve this court deciding disputes of fact.  It involves the gatekeeping function of the court to ensure that there are sufficient facts or data for Mr. Kennedy’s testimony that the licensees agreed to the $X royalty rate. </a:t>
            </a:r>
          </a:p>
        </p:txBody>
      </p:sp>
      <p:sp>
        <p:nvSpPr>
          <p:cNvPr id="29" name="Slide Number Placeholder 28">
            <a:extLst>
              <a:ext uri="{FF2B5EF4-FFF2-40B4-BE49-F238E27FC236}">
                <a16:creationId xmlns:a16="http://schemas.microsoft.com/office/drawing/2014/main" id="{C7F334C5-A939-3FF3-D6F5-AE2DF6DA8F9A}"/>
              </a:ext>
            </a:extLst>
          </p:cNvPr>
          <p:cNvSpPr>
            <a:spLocks noGrp="1"/>
          </p:cNvSpPr>
          <p:nvPr>
            <p:ph type="sldNum" sz="quarter" idx="12"/>
          </p:nvPr>
        </p:nvSpPr>
        <p:spPr/>
        <p:txBody>
          <a:bodyPr/>
          <a:lstStyle/>
          <a:p>
            <a:pPr>
              <a:defRPr/>
            </a:pPr>
            <a:fld id="{117FB6B2-9EE1-46D3-A157-5E98C768F724}" type="slidenum">
              <a:rPr lang="en-US" smtClean="0"/>
              <a:pPr>
                <a:defRPr/>
              </a:pPr>
              <a:t>4</a:t>
            </a:fld>
            <a:endParaRPr lang="en-US" dirty="0"/>
          </a:p>
        </p:txBody>
      </p:sp>
    </p:spTree>
    <p:extLst>
      <p:ext uri="{BB962C8B-B14F-4D97-AF65-F5344CB8AC3E}">
        <p14:creationId xmlns:p14="http://schemas.microsoft.com/office/powerpoint/2010/main" val="110852538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3101CC06-2762-B02C-9C1A-0D5FBE60C75F}"/>
              </a:ext>
            </a:extLst>
          </p:cNvPr>
          <p:cNvSpPr>
            <a:spLocks noGrp="1"/>
          </p:cNvSpPr>
          <p:nvPr>
            <p:ph type="title"/>
          </p:nvPr>
        </p:nvSpPr>
        <p:spPr>
          <a:xfrm>
            <a:off x="362609" y="259122"/>
            <a:ext cx="11466782" cy="549275"/>
          </a:xfrm>
        </p:spPr>
        <p:txBody>
          <a:bodyPr>
            <a:normAutofit/>
          </a:bodyPr>
          <a:lstStyle/>
          <a:p>
            <a:r>
              <a:rPr lang="en-US" i="1" dirty="0"/>
              <a:t>EcoFactor v. Google</a:t>
            </a:r>
            <a:r>
              <a:rPr lang="en-US" dirty="0"/>
              <a:t> (Fed. Cir. 2025) (en banc)</a:t>
            </a:r>
          </a:p>
        </p:txBody>
      </p:sp>
      <p:sp>
        <p:nvSpPr>
          <p:cNvPr id="18" name="TextBox 17">
            <a:extLst>
              <a:ext uri="{FF2B5EF4-FFF2-40B4-BE49-F238E27FC236}">
                <a16:creationId xmlns:a16="http://schemas.microsoft.com/office/drawing/2014/main" id="{E6E915C1-3A5F-93D3-B813-F2F3D65D74F9}"/>
              </a:ext>
            </a:extLst>
          </p:cNvPr>
          <p:cNvSpPr txBox="1"/>
          <p:nvPr/>
        </p:nvSpPr>
        <p:spPr>
          <a:xfrm>
            <a:off x="4142317" y="2471364"/>
            <a:ext cx="3907367" cy="430887"/>
          </a:xfrm>
          <a:prstGeom prst="rect">
            <a:avLst/>
          </a:prstGeom>
          <a:noFill/>
        </p:spPr>
        <p:txBody>
          <a:bodyPr wrap="square" rtlCol="0">
            <a:spAutoFit/>
          </a:bodyPr>
          <a:lstStyle/>
          <a:p>
            <a:pPr algn="ctr"/>
            <a:r>
              <a:rPr lang="en-US" sz="2100" b="1" i="1" dirty="0">
                <a:solidFill>
                  <a:srgbClr val="861315"/>
                </a:solidFill>
                <a:latin typeface="+mj-lt"/>
              </a:rPr>
              <a:t>Testimony of EcoFactor CEO</a:t>
            </a:r>
          </a:p>
        </p:txBody>
      </p:sp>
      <p:sp>
        <p:nvSpPr>
          <p:cNvPr id="24" name="Rectangle 23">
            <a:extLst>
              <a:ext uri="{FF2B5EF4-FFF2-40B4-BE49-F238E27FC236}">
                <a16:creationId xmlns:a16="http://schemas.microsoft.com/office/drawing/2014/main" id="{E7BBFF7A-0627-ED41-070E-08C4C4FB8F05}"/>
              </a:ext>
            </a:extLst>
          </p:cNvPr>
          <p:cNvSpPr/>
          <p:nvPr/>
        </p:nvSpPr>
        <p:spPr>
          <a:xfrm>
            <a:off x="685800" y="1505161"/>
            <a:ext cx="10820400" cy="646331"/>
          </a:xfrm>
          <a:prstGeom prst="rect">
            <a:avLst/>
          </a:prstGeom>
        </p:spPr>
        <p:txBody>
          <a:bodyPr wrap="square" lIns="0" tIns="0" rIns="0" bIns="0">
            <a:spAutoFit/>
          </a:bodyPr>
          <a:lstStyle/>
          <a:p>
            <a:pPr algn="ctr" eaLnBrk="1">
              <a:spcAft>
                <a:spcPts val="900"/>
              </a:spcAft>
            </a:pPr>
            <a:r>
              <a:rPr lang="en-US" sz="2200" b="1" kern="0" dirty="0">
                <a:latin typeface="+mj-lt"/>
              </a:rPr>
              <a:t>Majority Opinion </a:t>
            </a:r>
            <a:br>
              <a:rPr lang="en-US" sz="2200" b="1" kern="0" dirty="0">
                <a:latin typeface="+mj-lt"/>
              </a:rPr>
            </a:br>
            <a:r>
              <a:rPr lang="en-US" sz="2000" kern="0" dirty="0">
                <a:latin typeface="+mj-lt"/>
              </a:rPr>
              <a:t>(MOORE, Lourie, Dyk, Prost, Taranto, Chen, Hughes, and Stoll)</a:t>
            </a:r>
            <a:endParaRPr lang="en-US" sz="2200" kern="0" dirty="0">
              <a:latin typeface="+mj-lt"/>
            </a:endParaRPr>
          </a:p>
        </p:txBody>
      </p:sp>
      <p:cxnSp>
        <p:nvCxnSpPr>
          <p:cNvPr id="25" name="Straight Connector 24">
            <a:extLst>
              <a:ext uri="{FF2B5EF4-FFF2-40B4-BE49-F238E27FC236}">
                <a16:creationId xmlns:a16="http://schemas.microsoft.com/office/drawing/2014/main" id="{3309D439-4911-6745-A9E0-DAA50A3B0509}"/>
              </a:ext>
            </a:extLst>
          </p:cNvPr>
          <p:cNvCxnSpPr>
            <a:cxnSpLocks/>
          </p:cNvCxnSpPr>
          <p:nvPr/>
        </p:nvCxnSpPr>
        <p:spPr>
          <a:xfrm>
            <a:off x="956545" y="2313984"/>
            <a:ext cx="10278911" cy="0"/>
          </a:xfrm>
          <a:prstGeom prst="line">
            <a:avLst/>
          </a:prstGeom>
          <a:ln w="28575">
            <a:solidFill>
              <a:srgbClr val="CB6A09"/>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8C9A086-CB85-BEF7-FCDE-14EEE427CCC2}"/>
              </a:ext>
            </a:extLst>
          </p:cNvPr>
          <p:cNvSpPr txBox="1"/>
          <p:nvPr/>
        </p:nvSpPr>
        <p:spPr>
          <a:xfrm>
            <a:off x="882771" y="2967293"/>
            <a:ext cx="10426458" cy="3216265"/>
          </a:xfrm>
          <a:prstGeom prst="rect">
            <a:avLst/>
          </a:prstGeom>
          <a:noFill/>
        </p:spPr>
        <p:txBody>
          <a:bodyPr wrap="square" lIns="0" tIns="0" rIns="0" bIns="0">
            <a:spAutoFit/>
          </a:bodyPr>
          <a:lstStyle/>
          <a:p>
            <a:pPr eaLnBrk="1"/>
            <a:r>
              <a:rPr lang="en-US" sz="1900" kern="0" dirty="0">
                <a:highlight>
                  <a:srgbClr val="FFFF00"/>
                </a:highlight>
                <a:latin typeface="+mj-lt"/>
              </a:rPr>
              <a:t>Mr. Habib’s testimony amounts to an unsupported assertion on behalf of EcoFactor that the $X rate was applied to calculate the lump-sum payment amounts.  </a:t>
            </a:r>
            <a:r>
              <a:rPr lang="en-US" sz="1900" kern="0" dirty="0">
                <a:latin typeface="+mj-lt"/>
              </a:rPr>
              <a:t>Mr. Habib testified that neither he nor anyone at EcoFactor had knowledge about the sales figures which would be needed to convert the $X royalty rate into the lump-sum payment amounts.  See J.A. 5691 at 555:12–20; J.A. 5695 at 559:613; J.A. 5697–98 at 561:21–562:4.  His testimony referenced no evidentiary support.  It did not include actual, projected, or even estimated sales figures.  He relied entirely on his asserted “general understanding of the space,” J.A. 5670 at 534:22–23, without ever explaining how a general understanding informed him as to the missing sales data.  In the absence of any evidence, Mr. Habib’s testimony amounts to an unsupported assertion from an interested party.  His testimony cannot provide a sufficient factual basis for Mr. Kennedy to provide a reliable opinion that the licensees agreed to pay the $X rate. </a:t>
            </a:r>
          </a:p>
        </p:txBody>
      </p:sp>
      <p:sp>
        <p:nvSpPr>
          <p:cNvPr id="27" name="Slide Number Placeholder 26">
            <a:extLst>
              <a:ext uri="{FF2B5EF4-FFF2-40B4-BE49-F238E27FC236}">
                <a16:creationId xmlns:a16="http://schemas.microsoft.com/office/drawing/2014/main" id="{174035DB-AD95-0582-52B8-27122EFE9446}"/>
              </a:ext>
            </a:extLst>
          </p:cNvPr>
          <p:cNvSpPr>
            <a:spLocks noGrp="1"/>
          </p:cNvSpPr>
          <p:nvPr>
            <p:ph type="sldNum" sz="quarter" idx="12"/>
          </p:nvPr>
        </p:nvSpPr>
        <p:spPr/>
        <p:txBody>
          <a:bodyPr/>
          <a:lstStyle/>
          <a:p>
            <a:pPr>
              <a:defRPr/>
            </a:pPr>
            <a:fld id="{117FB6B2-9EE1-46D3-A157-5E98C768F724}" type="slidenum">
              <a:rPr lang="en-US" smtClean="0"/>
              <a:pPr>
                <a:defRPr/>
              </a:pPr>
              <a:t>5</a:t>
            </a:fld>
            <a:endParaRPr lang="en-US" dirty="0"/>
          </a:p>
        </p:txBody>
      </p:sp>
    </p:spTree>
    <p:extLst>
      <p:ext uri="{BB962C8B-B14F-4D97-AF65-F5344CB8AC3E}">
        <p14:creationId xmlns:p14="http://schemas.microsoft.com/office/powerpoint/2010/main" val="141969881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3101CC06-2762-B02C-9C1A-0D5FBE60C75F}"/>
              </a:ext>
            </a:extLst>
          </p:cNvPr>
          <p:cNvSpPr>
            <a:spLocks noGrp="1"/>
          </p:cNvSpPr>
          <p:nvPr>
            <p:ph type="title"/>
          </p:nvPr>
        </p:nvSpPr>
        <p:spPr>
          <a:xfrm>
            <a:off x="362609" y="259122"/>
            <a:ext cx="11466782" cy="549275"/>
          </a:xfrm>
        </p:spPr>
        <p:txBody>
          <a:bodyPr>
            <a:normAutofit/>
          </a:bodyPr>
          <a:lstStyle/>
          <a:p>
            <a:r>
              <a:rPr lang="en-US" i="1" dirty="0"/>
              <a:t>EcoFactor v. Google</a:t>
            </a:r>
            <a:r>
              <a:rPr lang="en-US" dirty="0"/>
              <a:t> (Fed. Cir. 2025) (en banc)</a:t>
            </a:r>
          </a:p>
        </p:txBody>
      </p:sp>
      <p:sp>
        <p:nvSpPr>
          <p:cNvPr id="15" name="TextBox 14">
            <a:extLst>
              <a:ext uri="{FF2B5EF4-FFF2-40B4-BE49-F238E27FC236}">
                <a16:creationId xmlns:a16="http://schemas.microsoft.com/office/drawing/2014/main" id="{8EDDE2D6-700D-765D-1B2D-478B0D1C1358}"/>
              </a:ext>
            </a:extLst>
          </p:cNvPr>
          <p:cNvSpPr txBox="1"/>
          <p:nvPr/>
        </p:nvSpPr>
        <p:spPr>
          <a:xfrm>
            <a:off x="882771" y="2967293"/>
            <a:ext cx="10426458" cy="3508653"/>
          </a:xfrm>
          <a:prstGeom prst="rect">
            <a:avLst/>
          </a:prstGeom>
          <a:noFill/>
        </p:spPr>
        <p:txBody>
          <a:bodyPr wrap="square" lIns="0" tIns="0" rIns="0" bIns="0">
            <a:spAutoFit/>
          </a:bodyPr>
          <a:lstStyle/>
          <a:p>
            <a:pPr eaLnBrk="1"/>
            <a:r>
              <a:rPr lang="en-US" sz="1900" kern="0" dirty="0">
                <a:highlight>
                  <a:srgbClr val="FFFF00"/>
                </a:highlight>
                <a:latin typeface="+mj-lt"/>
              </a:rPr>
              <a:t>This is not a case where the relevant evidence can reasonably support competing conclusions.  </a:t>
            </a:r>
            <a:r>
              <a:rPr lang="en-US" sz="1900" kern="0" dirty="0">
                <a:latin typeface="+mj-lt"/>
              </a:rPr>
              <a:t>Whether prior licensees agreed to pay the $X rate was not the subject of estimation or approximation in Mr. Kennedy’s reasonable royalty analysis.  In other words, this is not an issue involving unavoidable imprecision on which Mr. Kennedy’s expertise was brought to bear.  To the contrary, this was a concrete factual premise of Mr. Kennedy’s testimony, which he asserted to be true based on the licenses and the testimony of Mr. Habib.  There can be no doubt that this evidence fails to provide “good grounds” for Mr. Kennedy’s testimony regarding the licensees’ agreement to pay $X per unit.  </a:t>
            </a:r>
            <a:r>
              <a:rPr lang="en-US" sz="1900" i="1" kern="0" dirty="0">
                <a:latin typeface="+mj-lt"/>
              </a:rPr>
              <a:t>See Daubert</a:t>
            </a:r>
            <a:r>
              <a:rPr lang="en-US" sz="1900" kern="0" dirty="0">
                <a:latin typeface="+mj-lt"/>
              </a:rPr>
              <a:t>, 509 U.S. at 590.  Nor did Mr. Kennedy have access to evidence of relevant sales figures to verify whether the lump sums corresponded to a particular unit-based rate.  Without this fundamental premise, Mr. Kennedy’s testimony unravels.  </a:t>
            </a:r>
            <a:r>
              <a:rPr lang="en-US" sz="1900" kern="0" dirty="0">
                <a:highlight>
                  <a:srgbClr val="FFFF00"/>
                </a:highlight>
                <a:latin typeface="+mj-lt"/>
              </a:rPr>
              <a:t>Where, as here, the relevant evidence is contrary to a critical fact upon which the expert relied, the district court fails to fulfill its responsibility as gatekeeper by allowing the expert to testify at trial. </a:t>
            </a:r>
          </a:p>
        </p:txBody>
      </p:sp>
      <p:sp>
        <p:nvSpPr>
          <p:cNvPr id="16" name="TextBox 15">
            <a:extLst>
              <a:ext uri="{FF2B5EF4-FFF2-40B4-BE49-F238E27FC236}">
                <a16:creationId xmlns:a16="http://schemas.microsoft.com/office/drawing/2014/main" id="{DD29D309-F053-B8B2-2A8C-DBA7E32F5BA7}"/>
              </a:ext>
            </a:extLst>
          </p:cNvPr>
          <p:cNvSpPr txBox="1"/>
          <p:nvPr/>
        </p:nvSpPr>
        <p:spPr>
          <a:xfrm>
            <a:off x="4142317" y="2471364"/>
            <a:ext cx="3907367" cy="430887"/>
          </a:xfrm>
          <a:prstGeom prst="rect">
            <a:avLst/>
          </a:prstGeom>
          <a:noFill/>
        </p:spPr>
        <p:txBody>
          <a:bodyPr wrap="square" rtlCol="0">
            <a:spAutoFit/>
          </a:bodyPr>
          <a:lstStyle/>
          <a:p>
            <a:pPr algn="ctr"/>
            <a:r>
              <a:rPr lang="en-US" sz="2100" b="1" i="1" dirty="0">
                <a:solidFill>
                  <a:srgbClr val="861315"/>
                </a:solidFill>
                <a:latin typeface="+mj-lt"/>
              </a:rPr>
              <a:t>Abuse of Discretion</a:t>
            </a:r>
          </a:p>
        </p:txBody>
      </p:sp>
      <p:sp>
        <p:nvSpPr>
          <p:cNvPr id="19" name="Rectangle 18">
            <a:extLst>
              <a:ext uri="{FF2B5EF4-FFF2-40B4-BE49-F238E27FC236}">
                <a16:creationId xmlns:a16="http://schemas.microsoft.com/office/drawing/2014/main" id="{C93BB470-FAFF-5763-9612-3C06AF0677E3}"/>
              </a:ext>
            </a:extLst>
          </p:cNvPr>
          <p:cNvSpPr/>
          <p:nvPr/>
        </p:nvSpPr>
        <p:spPr>
          <a:xfrm>
            <a:off x="685800" y="1505161"/>
            <a:ext cx="10820400" cy="646331"/>
          </a:xfrm>
          <a:prstGeom prst="rect">
            <a:avLst/>
          </a:prstGeom>
        </p:spPr>
        <p:txBody>
          <a:bodyPr wrap="square" lIns="0" tIns="0" rIns="0" bIns="0">
            <a:spAutoFit/>
          </a:bodyPr>
          <a:lstStyle/>
          <a:p>
            <a:pPr algn="ctr" eaLnBrk="1">
              <a:spcAft>
                <a:spcPts val="900"/>
              </a:spcAft>
            </a:pPr>
            <a:r>
              <a:rPr lang="en-US" sz="2200" b="1" kern="0" dirty="0">
                <a:latin typeface="+mj-lt"/>
              </a:rPr>
              <a:t>Majority Opinion </a:t>
            </a:r>
            <a:br>
              <a:rPr lang="en-US" sz="2200" b="1" kern="0" dirty="0">
                <a:latin typeface="+mj-lt"/>
              </a:rPr>
            </a:br>
            <a:r>
              <a:rPr lang="en-US" sz="2000" kern="0" dirty="0">
                <a:latin typeface="+mj-lt"/>
              </a:rPr>
              <a:t>(MOORE, Lourie, Dyk, Prost, Taranto, Chen, Hughes, and Stoll)</a:t>
            </a:r>
            <a:endParaRPr lang="en-US" sz="2200" kern="0" dirty="0">
              <a:latin typeface="+mj-lt"/>
            </a:endParaRPr>
          </a:p>
        </p:txBody>
      </p:sp>
      <p:cxnSp>
        <p:nvCxnSpPr>
          <p:cNvPr id="21" name="Straight Connector 20">
            <a:extLst>
              <a:ext uri="{FF2B5EF4-FFF2-40B4-BE49-F238E27FC236}">
                <a16:creationId xmlns:a16="http://schemas.microsoft.com/office/drawing/2014/main" id="{D2F03314-CA57-EFE9-ECD7-BA1ACCA502D0}"/>
              </a:ext>
            </a:extLst>
          </p:cNvPr>
          <p:cNvCxnSpPr>
            <a:cxnSpLocks/>
          </p:cNvCxnSpPr>
          <p:nvPr/>
        </p:nvCxnSpPr>
        <p:spPr>
          <a:xfrm>
            <a:off x="956545" y="2313984"/>
            <a:ext cx="10278911" cy="0"/>
          </a:xfrm>
          <a:prstGeom prst="line">
            <a:avLst/>
          </a:prstGeom>
          <a:ln w="28575">
            <a:solidFill>
              <a:srgbClr val="CB6A09"/>
            </a:solidFill>
          </a:ln>
        </p:spPr>
        <p:style>
          <a:lnRef idx="1">
            <a:schemeClr val="accent1"/>
          </a:lnRef>
          <a:fillRef idx="0">
            <a:schemeClr val="accent1"/>
          </a:fillRef>
          <a:effectRef idx="0">
            <a:schemeClr val="accent1"/>
          </a:effectRef>
          <a:fontRef idx="minor">
            <a:schemeClr val="tx1"/>
          </a:fontRef>
        </p:style>
      </p:cxnSp>
      <p:sp>
        <p:nvSpPr>
          <p:cNvPr id="22" name="Slide Number Placeholder 21">
            <a:extLst>
              <a:ext uri="{FF2B5EF4-FFF2-40B4-BE49-F238E27FC236}">
                <a16:creationId xmlns:a16="http://schemas.microsoft.com/office/drawing/2014/main" id="{A4F3E14C-B64F-3137-C63C-A3C778E60354}"/>
              </a:ext>
            </a:extLst>
          </p:cNvPr>
          <p:cNvSpPr>
            <a:spLocks noGrp="1"/>
          </p:cNvSpPr>
          <p:nvPr>
            <p:ph type="sldNum" sz="quarter" idx="12"/>
          </p:nvPr>
        </p:nvSpPr>
        <p:spPr/>
        <p:txBody>
          <a:bodyPr/>
          <a:lstStyle/>
          <a:p>
            <a:pPr>
              <a:defRPr/>
            </a:pPr>
            <a:fld id="{117FB6B2-9EE1-46D3-A157-5E98C768F724}" type="slidenum">
              <a:rPr lang="en-US" smtClean="0"/>
              <a:pPr>
                <a:defRPr/>
              </a:pPr>
              <a:t>6</a:t>
            </a:fld>
            <a:endParaRPr lang="en-US" dirty="0"/>
          </a:p>
        </p:txBody>
      </p:sp>
    </p:spTree>
    <p:extLst>
      <p:ext uri="{BB962C8B-B14F-4D97-AF65-F5344CB8AC3E}">
        <p14:creationId xmlns:p14="http://schemas.microsoft.com/office/powerpoint/2010/main" val="93200848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3101CC06-2762-B02C-9C1A-0D5FBE60C75F}"/>
              </a:ext>
            </a:extLst>
          </p:cNvPr>
          <p:cNvSpPr>
            <a:spLocks noGrp="1"/>
          </p:cNvSpPr>
          <p:nvPr>
            <p:ph type="title"/>
          </p:nvPr>
        </p:nvSpPr>
        <p:spPr>
          <a:xfrm>
            <a:off x="362609" y="259122"/>
            <a:ext cx="11466782" cy="549275"/>
          </a:xfrm>
        </p:spPr>
        <p:txBody>
          <a:bodyPr>
            <a:normAutofit/>
          </a:bodyPr>
          <a:lstStyle/>
          <a:p>
            <a:r>
              <a:rPr lang="en-US" i="1" dirty="0"/>
              <a:t>EcoFactor v. Google</a:t>
            </a:r>
            <a:r>
              <a:rPr lang="en-US" dirty="0"/>
              <a:t> (Fed. Cir. 2025) (en banc)</a:t>
            </a:r>
          </a:p>
        </p:txBody>
      </p:sp>
      <p:sp>
        <p:nvSpPr>
          <p:cNvPr id="14" name="Rectangle 13">
            <a:extLst>
              <a:ext uri="{FF2B5EF4-FFF2-40B4-BE49-F238E27FC236}">
                <a16:creationId xmlns:a16="http://schemas.microsoft.com/office/drawing/2014/main" id="{482EE055-E430-8C96-2E46-993164552107}"/>
              </a:ext>
            </a:extLst>
          </p:cNvPr>
          <p:cNvSpPr/>
          <p:nvPr/>
        </p:nvSpPr>
        <p:spPr>
          <a:xfrm>
            <a:off x="685800" y="1505159"/>
            <a:ext cx="10820400" cy="646331"/>
          </a:xfrm>
          <a:prstGeom prst="rect">
            <a:avLst/>
          </a:prstGeom>
        </p:spPr>
        <p:txBody>
          <a:bodyPr wrap="square" lIns="0" tIns="0" rIns="0" bIns="0">
            <a:spAutoFit/>
          </a:bodyPr>
          <a:lstStyle/>
          <a:p>
            <a:pPr algn="ctr" eaLnBrk="1">
              <a:spcAft>
                <a:spcPts val="900"/>
              </a:spcAft>
            </a:pPr>
            <a:r>
              <a:rPr lang="en-US" sz="2200" b="1" kern="0" dirty="0">
                <a:latin typeface="+mj-lt"/>
              </a:rPr>
              <a:t>Dissent</a:t>
            </a:r>
            <a:br>
              <a:rPr lang="en-US" sz="2200" b="1" kern="0" dirty="0">
                <a:latin typeface="+mj-lt"/>
              </a:rPr>
            </a:br>
            <a:r>
              <a:rPr lang="en-US" sz="2000" kern="0" dirty="0">
                <a:latin typeface="+mj-lt"/>
              </a:rPr>
              <a:t>(STARK, Reyna)</a:t>
            </a:r>
          </a:p>
        </p:txBody>
      </p:sp>
      <p:cxnSp>
        <p:nvCxnSpPr>
          <p:cNvPr id="16" name="Straight Connector 15">
            <a:extLst>
              <a:ext uri="{FF2B5EF4-FFF2-40B4-BE49-F238E27FC236}">
                <a16:creationId xmlns:a16="http://schemas.microsoft.com/office/drawing/2014/main" id="{98AD7670-1C4A-ECBB-F742-3F5CE176DE1E}"/>
              </a:ext>
            </a:extLst>
          </p:cNvPr>
          <p:cNvCxnSpPr>
            <a:cxnSpLocks/>
          </p:cNvCxnSpPr>
          <p:nvPr/>
        </p:nvCxnSpPr>
        <p:spPr>
          <a:xfrm>
            <a:off x="956545" y="2313982"/>
            <a:ext cx="10278911" cy="0"/>
          </a:xfrm>
          <a:prstGeom prst="line">
            <a:avLst/>
          </a:prstGeom>
          <a:ln w="28575">
            <a:solidFill>
              <a:srgbClr val="CB6A0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7E4DF59-6853-D2EE-F3D8-ADBF2BD83F81}"/>
              </a:ext>
            </a:extLst>
          </p:cNvPr>
          <p:cNvSpPr txBox="1"/>
          <p:nvPr/>
        </p:nvSpPr>
        <p:spPr>
          <a:xfrm>
            <a:off x="882771" y="2795843"/>
            <a:ext cx="10426458" cy="3293209"/>
          </a:xfrm>
          <a:prstGeom prst="rect">
            <a:avLst/>
          </a:prstGeom>
          <a:noFill/>
        </p:spPr>
        <p:txBody>
          <a:bodyPr wrap="square" lIns="0" tIns="0" rIns="0" bIns="0">
            <a:spAutoFit/>
          </a:bodyPr>
          <a:lstStyle/>
          <a:p>
            <a:pPr eaLnBrk="1">
              <a:spcAft>
                <a:spcPts val="600"/>
              </a:spcAft>
            </a:pPr>
            <a:r>
              <a:rPr lang="en-US" sz="1900" kern="0" dirty="0">
                <a:latin typeface="+mj-lt"/>
              </a:rPr>
              <a:t>Nevertheless, because this is our first en banc review of a utility patent case in years, I am concerned that today’s opinion will be misinterpreted as constraining damages experts in a manner not called for by either Rule 702 or </a:t>
            </a:r>
            <a:r>
              <a:rPr lang="en-US" sz="1900" i="1" kern="0" dirty="0">
                <a:latin typeface="+mj-lt"/>
              </a:rPr>
              <a:t>Daubert</a:t>
            </a:r>
            <a:r>
              <a:rPr lang="en-US" sz="1900" kern="0" dirty="0">
                <a:latin typeface="+mj-lt"/>
              </a:rPr>
              <a:t>.  I fear, too, that the Majority may be misunderstood as inviting district judges, and future panels of this court, to resolve fact disputes under the guise of evaluating whether experts may testify at trial. </a:t>
            </a:r>
          </a:p>
          <a:p>
            <a:pPr algn="ctr" eaLnBrk="1"/>
            <a:r>
              <a:rPr lang="en-US" sz="1900" kern="0" dirty="0">
                <a:latin typeface="+mj-lt"/>
              </a:rPr>
              <a:t>*  *  *</a:t>
            </a:r>
          </a:p>
          <a:p>
            <a:pPr eaLnBrk="1"/>
            <a:r>
              <a:rPr lang="en-US" sz="1900" kern="0" dirty="0">
                <a:latin typeface="+mj-lt"/>
              </a:rPr>
              <a:t>The quarrel over how the record before us should be understood should not, however, obscure an important reality: today’s decision only governs where an expert’s testimony is </a:t>
            </a:r>
            <a:r>
              <a:rPr lang="en-US" sz="1900" i="1" kern="0" dirty="0">
                <a:latin typeface="+mj-lt"/>
              </a:rPr>
              <a:t>undoubtedly contrary to a critical fact</a:t>
            </a:r>
            <a:r>
              <a:rPr lang="en-US" sz="1900" kern="0" dirty="0">
                <a:latin typeface="+mj-lt"/>
              </a:rPr>
              <a:t> upon which the expert relies.  </a:t>
            </a:r>
            <a:r>
              <a:rPr lang="en-US" sz="1900" kern="0" dirty="0">
                <a:highlight>
                  <a:srgbClr val="FFFF00"/>
                </a:highlight>
                <a:latin typeface="+mj-lt"/>
              </a:rPr>
              <a:t>Thus, in the vast majority of patent cases, where the relevant evidence the experts are considering </a:t>
            </a:r>
            <a:r>
              <a:rPr lang="en-US" sz="1900" i="1" kern="0" dirty="0">
                <a:highlight>
                  <a:srgbClr val="FFFF00"/>
                </a:highlight>
                <a:latin typeface="+mj-lt"/>
              </a:rPr>
              <a:t>can</a:t>
            </a:r>
            <a:r>
              <a:rPr lang="en-US" sz="1900" kern="0" dirty="0">
                <a:highlight>
                  <a:srgbClr val="FFFF00"/>
                </a:highlight>
                <a:latin typeface="+mj-lt"/>
              </a:rPr>
              <a:t> support competing conclusions, the Majority Opinion is inapplicable. </a:t>
            </a:r>
          </a:p>
        </p:txBody>
      </p:sp>
      <p:sp>
        <p:nvSpPr>
          <p:cNvPr id="18" name="Slide Number Placeholder 17">
            <a:extLst>
              <a:ext uri="{FF2B5EF4-FFF2-40B4-BE49-F238E27FC236}">
                <a16:creationId xmlns:a16="http://schemas.microsoft.com/office/drawing/2014/main" id="{F94CA41F-A406-3049-6720-469A985439D0}"/>
              </a:ext>
            </a:extLst>
          </p:cNvPr>
          <p:cNvSpPr>
            <a:spLocks noGrp="1"/>
          </p:cNvSpPr>
          <p:nvPr>
            <p:ph type="sldNum" sz="quarter" idx="12"/>
          </p:nvPr>
        </p:nvSpPr>
        <p:spPr/>
        <p:txBody>
          <a:bodyPr/>
          <a:lstStyle/>
          <a:p>
            <a:pPr>
              <a:defRPr/>
            </a:pPr>
            <a:fld id="{117FB6B2-9EE1-46D3-A157-5E98C768F724}" type="slidenum">
              <a:rPr lang="en-US" smtClean="0"/>
              <a:pPr>
                <a:defRPr/>
              </a:pPr>
              <a:t>7</a:t>
            </a:fld>
            <a:endParaRPr lang="en-US" dirty="0"/>
          </a:p>
        </p:txBody>
      </p:sp>
    </p:spTree>
    <p:extLst>
      <p:ext uri="{BB962C8B-B14F-4D97-AF65-F5344CB8AC3E}">
        <p14:creationId xmlns:p14="http://schemas.microsoft.com/office/powerpoint/2010/main" val="240304325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D0EE9C-2BA5-549C-703E-3A7A0540E5A7}"/>
              </a:ext>
            </a:extLst>
          </p:cNvPr>
          <p:cNvSpPr>
            <a:spLocks noGrp="1"/>
          </p:cNvSpPr>
          <p:nvPr>
            <p:ph type="sldNum" sz="quarter" idx="12"/>
          </p:nvPr>
        </p:nvSpPr>
        <p:spPr>
          <a:xfrm>
            <a:off x="9296400" y="6397625"/>
            <a:ext cx="27432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BACABE4-2371-466B-972B-498F09A3DCFB}"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8</a:t>
            </a:fld>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18AC623-0CB3-82E9-4304-A66A26F23600}"/>
              </a:ext>
            </a:extLst>
          </p:cNvPr>
          <p:cNvSpPr>
            <a:spLocks noGrp="1"/>
          </p:cNvSpPr>
          <p:nvPr>
            <p:ph type="title"/>
          </p:nvPr>
        </p:nvSpPr>
        <p:spPr>
          <a:xfrm>
            <a:off x="362609" y="259122"/>
            <a:ext cx="11466782" cy="549275"/>
          </a:xfrm>
        </p:spPr>
        <p:txBody>
          <a:bodyPr wrap="square" anchor="ctr">
            <a:normAutofit/>
          </a:bodyPr>
          <a:lstStyle/>
          <a:p>
            <a:r>
              <a:rPr lang="en-US" dirty="0"/>
              <a:t>The Impact of </a:t>
            </a:r>
            <a:r>
              <a:rPr lang="en-US" dirty="0" err="1"/>
              <a:t>EcoFactor</a:t>
            </a:r>
            <a:r>
              <a:rPr lang="en-US" dirty="0"/>
              <a:t> in Damages Cases</a:t>
            </a:r>
          </a:p>
        </p:txBody>
      </p:sp>
      <p:sp>
        <p:nvSpPr>
          <p:cNvPr id="9" name="TextBox 8">
            <a:extLst>
              <a:ext uri="{FF2B5EF4-FFF2-40B4-BE49-F238E27FC236}">
                <a16:creationId xmlns:a16="http://schemas.microsoft.com/office/drawing/2014/main" id="{DF29A49E-40C5-2A2B-7486-A7A77BC7B849}"/>
              </a:ext>
            </a:extLst>
          </p:cNvPr>
          <p:cNvSpPr txBox="1"/>
          <p:nvPr/>
        </p:nvSpPr>
        <p:spPr>
          <a:xfrm>
            <a:off x="2346385" y="1215618"/>
            <a:ext cx="8537849" cy="707886"/>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4000" dirty="0">
                <a:solidFill>
                  <a:srgbClr val="C00000"/>
                </a:solidFill>
              </a:rPr>
              <a:t>Radical Change or Nothing Burger?</a:t>
            </a:r>
            <a:endParaRPr kumimoji="0" lang="en-US"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pic>
        <p:nvPicPr>
          <p:cNvPr id="1026" name="Picture 2" descr="Whataburger Has A New Breakfast Burger">
            <a:extLst>
              <a:ext uri="{FF2B5EF4-FFF2-40B4-BE49-F238E27FC236}">
                <a16:creationId xmlns:a16="http://schemas.microsoft.com/office/drawing/2014/main" id="{C50C7DD4-0188-675F-5592-908E9ABB5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140" y="2237617"/>
            <a:ext cx="5553824" cy="416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295058"/>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D0EE9C-2BA5-549C-703E-3A7A0540E5A7}"/>
              </a:ext>
            </a:extLst>
          </p:cNvPr>
          <p:cNvSpPr>
            <a:spLocks noGrp="1"/>
          </p:cNvSpPr>
          <p:nvPr>
            <p:ph type="sldNum" sz="quarter" idx="12"/>
          </p:nvPr>
        </p:nvSpPr>
        <p:spPr>
          <a:xfrm>
            <a:off x="9296400" y="6397625"/>
            <a:ext cx="2743200" cy="365125"/>
          </a:xfrm>
        </p:spPr>
        <p:txBody>
          <a:bodyPr anchor="ctr">
            <a:normAutofit/>
          </a:bodyPr>
          <a:lstStyle/>
          <a:p>
            <a:pPr>
              <a:spcAft>
                <a:spcPts val="600"/>
              </a:spcAft>
              <a:defRPr/>
            </a:pPr>
            <a:fld id="{DBACABE4-2371-466B-972B-498F09A3DCFB}" type="slidenum">
              <a:rPr lang="en-US" smtClean="0"/>
              <a:pPr>
                <a:spcAft>
                  <a:spcPts val="600"/>
                </a:spcAft>
                <a:defRPr/>
              </a:pPr>
              <a:t>9</a:t>
            </a:fld>
            <a:endParaRPr lang="en-US"/>
          </a:p>
        </p:txBody>
      </p:sp>
      <p:sp>
        <p:nvSpPr>
          <p:cNvPr id="2" name="Title 1">
            <a:extLst>
              <a:ext uri="{FF2B5EF4-FFF2-40B4-BE49-F238E27FC236}">
                <a16:creationId xmlns:a16="http://schemas.microsoft.com/office/drawing/2014/main" id="{A18AC623-0CB3-82E9-4304-A66A26F23600}"/>
              </a:ext>
            </a:extLst>
          </p:cNvPr>
          <p:cNvSpPr>
            <a:spLocks noGrp="1"/>
          </p:cNvSpPr>
          <p:nvPr>
            <p:ph type="title"/>
          </p:nvPr>
        </p:nvSpPr>
        <p:spPr>
          <a:xfrm>
            <a:off x="362609" y="259122"/>
            <a:ext cx="11466782" cy="549275"/>
          </a:xfrm>
        </p:spPr>
        <p:txBody>
          <a:bodyPr wrap="square" anchor="ctr">
            <a:normAutofit/>
          </a:bodyPr>
          <a:lstStyle/>
          <a:p>
            <a:r>
              <a:rPr lang="en-US" dirty="0"/>
              <a:t>Implications for Drafting and Analyzing Settlement Agreements</a:t>
            </a:r>
          </a:p>
        </p:txBody>
      </p:sp>
      <p:pic>
        <p:nvPicPr>
          <p:cNvPr id="6" name="Picture 5" descr="A person riding a horse&#10;&#10;AI-generated content may be incorrect.">
            <a:extLst>
              <a:ext uri="{FF2B5EF4-FFF2-40B4-BE49-F238E27FC236}">
                <a16:creationId xmlns:a16="http://schemas.microsoft.com/office/drawing/2014/main" id="{5BDBA7F6-9197-D784-9C20-002E0CF1BD51}"/>
              </a:ext>
            </a:extLst>
          </p:cNvPr>
          <p:cNvPicPr>
            <a:picLocks noChangeAspect="1"/>
          </p:cNvPicPr>
          <p:nvPr/>
        </p:nvPicPr>
        <p:blipFill>
          <a:blip r:embed="rId2"/>
          <a:srcRect t="20222" r="1" b="27363"/>
          <a:stretch>
            <a:fillRect/>
          </a:stretch>
        </p:blipFill>
        <p:spPr>
          <a:xfrm>
            <a:off x="886765" y="2330725"/>
            <a:ext cx="4947125" cy="3884720"/>
          </a:xfrm>
          <a:prstGeom prst="rect">
            <a:avLst/>
          </a:prstGeom>
          <a:noFill/>
          <a:ln>
            <a:noFill/>
          </a:ln>
        </p:spPr>
      </p:pic>
      <p:pic>
        <p:nvPicPr>
          <p:cNvPr id="8" name="Picture 7" descr="A person chasing a horse&#10;&#10;AI-generated content may be incorrect.">
            <a:extLst>
              <a:ext uri="{FF2B5EF4-FFF2-40B4-BE49-F238E27FC236}">
                <a16:creationId xmlns:a16="http://schemas.microsoft.com/office/drawing/2014/main" id="{9F2B5918-1660-9FC7-7DF7-D30C5427A1D0}"/>
              </a:ext>
            </a:extLst>
          </p:cNvPr>
          <p:cNvPicPr>
            <a:picLocks noChangeAspect="1"/>
          </p:cNvPicPr>
          <p:nvPr/>
        </p:nvPicPr>
        <p:blipFill>
          <a:blip r:embed="rId3"/>
          <a:srcRect l="11038" r="4275"/>
          <a:stretch>
            <a:fillRect/>
          </a:stretch>
        </p:blipFill>
        <p:spPr>
          <a:xfrm>
            <a:off x="6358110" y="2330725"/>
            <a:ext cx="4947125" cy="3884720"/>
          </a:xfrm>
          <a:prstGeom prst="rect">
            <a:avLst/>
          </a:prstGeom>
          <a:noFill/>
          <a:ln>
            <a:noFill/>
          </a:ln>
        </p:spPr>
      </p:pic>
      <p:sp>
        <p:nvSpPr>
          <p:cNvPr id="9" name="TextBox 8">
            <a:extLst>
              <a:ext uri="{FF2B5EF4-FFF2-40B4-BE49-F238E27FC236}">
                <a16:creationId xmlns:a16="http://schemas.microsoft.com/office/drawing/2014/main" id="{DF29A49E-40C5-2A2B-7486-A7A77BC7B849}"/>
              </a:ext>
            </a:extLst>
          </p:cNvPr>
          <p:cNvSpPr txBox="1"/>
          <p:nvPr/>
        </p:nvSpPr>
        <p:spPr>
          <a:xfrm>
            <a:off x="3212390" y="1215618"/>
            <a:ext cx="5767220" cy="707886"/>
          </a:xfrm>
          <a:prstGeom prst="rect">
            <a:avLst/>
          </a:prstGeom>
          <a:noFill/>
        </p:spPr>
        <p:txBody>
          <a:bodyPr wrap="none" rtlCol="0">
            <a:spAutoFit/>
          </a:bodyPr>
          <a:lstStyle/>
          <a:p>
            <a:r>
              <a:rPr lang="en-US" sz="4000" dirty="0">
                <a:solidFill>
                  <a:srgbClr val="C00000"/>
                </a:solidFill>
              </a:rPr>
              <a:t>Saddled-up or Bucked off?</a:t>
            </a:r>
            <a:endParaRPr lang="en-US" dirty="0">
              <a:solidFill>
                <a:srgbClr val="C00000"/>
              </a:solidFill>
            </a:endParaRPr>
          </a:p>
        </p:txBody>
      </p:sp>
    </p:spTree>
    <p:extLst>
      <p:ext uri="{BB962C8B-B14F-4D97-AF65-F5344CB8AC3E}">
        <p14:creationId xmlns:p14="http://schemas.microsoft.com/office/powerpoint/2010/main" val="2729258910"/>
      </p:ext>
    </p:extLst>
  </p:cSld>
  <p:clrMapOvr>
    <a:masterClrMapping/>
  </p:clrMapOvr>
</p:sld>
</file>

<file path=ppt/theme/theme1.xml><?xml version="1.0" encoding="utf-8"?>
<a:theme xmlns:thm15="http://schemas.microsoft.com/office/thememl/2012/main"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1900-01-01T08:00:00.0000000Z</lastPrinted>
  <dcterms:created xsi:type="dcterms:W3CDTF">2025-10-23T21:28:02.0000000Z</dcterms:created>
  <dcterms:modified xsi:type="dcterms:W3CDTF">2025-10-23T21:28:02.0000000Z</dcterms:modified>
</coreProperties>
</file>